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62" r:id="rId3"/>
    <p:sldId id="258" r:id="rId4"/>
    <p:sldId id="265" r:id="rId5"/>
    <p:sldId id="259" r:id="rId6"/>
    <p:sldId id="261" r:id="rId7"/>
    <p:sldId id="260" r:id="rId8"/>
    <p:sldId id="263"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40" autoAdjust="0"/>
    <p:restoredTop sz="94660"/>
  </p:normalViewPr>
  <p:slideViewPr>
    <p:cSldViewPr snapToGrid="0">
      <p:cViewPr varScale="1">
        <p:scale>
          <a:sx n="114" d="100"/>
          <a:sy n="114" d="100"/>
        </p:scale>
        <p:origin x="50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E61587-681E-4DF3-B49C-089FA484869C}" type="datetimeFigureOut">
              <a:rPr lang="en-GB" smtClean="0"/>
              <a:t>06/10/2020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398EBB-CE4C-48A1-8239-470BBA6BE9F4}" type="slidenum">
              <a:rPr lang="en-GB" smtClean="0"/>
              <a:t>‹#›</a:t>
            </a:fld>
            <a:endParaRPr lang="en-GB"/>
          </a:p>
        </p:txBody>
      </p:sp>
    </p:spTree>
    <p:extLst>
      <p:ext uri="{BB962C8B-B14F-4D97-AF65-F5344CB8AC3E}">
        <p14:creationId xmlns:p14="http://schemas.microsoft.com/office/powerpoint/2010/main" val="4186868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F7109-26F1-4B73-A6E3-774AB796A3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09317BD-A183-4478-BF8E-DA0F7402E3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E901DB-B48A-4DF9-9441-947C4DAC4B4B}"/>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5" name="Footer Placeholder 4">
            <a:extLst>
              <a:ext uri="{FF2B5EF4-FFF2-40B4-BE49-F238E27FC236}">
                <a16:creationId xmlns:a16="http://schemas.microsoft.com/office/drawing/2014/main" id="{657A7EDC-04FE-4458-87A1-BA8E3EC526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235260-61A1-49BB-8A7F-DB119AA87CB6}"/>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2399085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209F6-5CA3-4FCE-93C7-5C7C389E93A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70E73C-4D9F-4ADA-AC20-83BFBB9CDD9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AB0885-E6A1-412C-B2A6-61ECE3C461C9}"/>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5" name="Footer Placeholder 4">
            <a:extLst>
              <a:ext uri="{FF2B5EF4-FFF2-40B4-BE49-F238E27FC236}">
                <a16:creationId xmlns:a16="http://schemas.microsoft.com/office/drawing/2014/main" id="{80D566E1-EEDC-4D8B-81A7-04FE983E4D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421CC5-1200-475A-BAE9-E1B72C5EF7C2}"/>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550188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9C913-256F-4114-8AA3-8840A259F3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C30B8AD-55DD-43C5-8BD0-580921AA5A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3661052-00E6-494D-9B12-1D9D5C2A6CA1}"/>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5" name="Footer Placeholder 4">
            <a:extLst>
              <a:ext uri="{FF2B5EF4-FFF2-40B4-BE49-F238E27FC236}">
                <a16:creationId xmlns:a16="http://schemas.microsoft.com/office/drawing/2014/main" id="{D768AE62-B647-4CE3-AD4A-99823004AB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AC1B64-5F47-4854-814E-31C9DEFCAB3D}"/>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363688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EA863-4555-41B0-9091-181FF811F5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17B022-473F-4E17-B8B3-B0E7B787A0B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CDA6830-AD47-4B45-9A9F-5F589E60437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A392EA6-F616-4A9E-B16E-B4705A382B2A}"/>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6" name="Footer Placeholder 5">
            <a:extLst>
              <a:ext uri="{FF2B5EF4-FFF2-40B4-BE49-F238E27FC236}">
                <a16:creationId xmlns:a16="http://schemas.microsoft.com/office/drawing/2014/main" id="{A8ED6567-B739-470C-9339-1E48710F54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1E0ADB-AAE7-400D-B2CF-7D38F8BCE7CD}"/>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2522947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E032C-45F4-42A7-B27B-79A16B2DA5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94CA4F4-DEC7-47BE-BFE5-1C3F07D0D4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E413FA8-69BC-4F14-B547-8EB616A9F79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F3DEF1-E28D-4733-98D6-AFC422F149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6BD0E97-F6A6-4BC1-AB23-32F56AAB668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067767-BA2D-4932-9245-10E5B203B6E3}"/>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8" name="Footer Placeholder 7">
            <a:extLst>
              <a:ext uri="{FF2B5EF4-FFF2-40B4-BE49-F238E27FC236}">
                <a16:creationId xmlns:a16="http://schemas.microsoft.com/office/drawing/2014/main" id="{DC23FDC8-F53C-4910-A3E6-48E51D1BCC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91EC39-21A6-468E-8BE3-A470456B06E6}"/>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813923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3E21A-D342-4024-945F-C3720C026D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EE18BF-C3FB-4172-9A6E-C419595DB2AD}"/>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4" name="Footer Placeholder 3">
            <a:extLst>
              <a:ext uri="{FF2B5EF4-FFF2-40B4-BE49-F238E27FC236}">
                <a16:creationId xmlns:a16="http://schemas.microsoft.com/office/drawing/2014/main" id="{AF4B1D14-BFB9-4F7C-967F-71E4AFFD62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1376E3-0E3E-48D2-95AC-12CC2BFC7F2D}"/>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302807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49FD68-2F28-4300-8189-C07F83807CA0}"/>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3" name="Footer Placeholder 2">
            <a:extLst>
              <a:ext uri="{FF2B5EF4-FFF2-40B4-BE49-F238E27FC236}">
                <a16:creationId xmlns:a16="http://schemas.microsoft.com/office/drawing/2014/main" id="{96FE2C50-7CD0-4B77-8526-69FBCB9314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2E291C-15DE-43D0-A9EB-FCE2439DB864}"/>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4270758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B0CB5-2F30-45BC-A8A8-B00B2443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F145341-6FB2-483A-AC3D-F571542D8C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42A050-6F96-46AF-ACEA-E361FBBEC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BD95553-0EC6-4048-B08F-894E0C06BAED}"/>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6" name="Footer Placeholder 5">
            <a:extLst>
              <a:ext uri="{FF2B5EF4-FFF2-40B4-BE49-F238E27FC236}">
                <a16:creationId xmlns:a16="http://schemas.microsoft.com/office/drawing/2014/main" id="{0045E220-3911-49ED-B1E1-A6E8EFB665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B206F5-1390-4189-A7C0-6C08B959BA0C}"/>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2676865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EABBB-145E-438D-8893-541E35C883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D454855-ECD3-45F7-BB75-EA157DE9A6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749070D-97D9-4598-BBA3-16E7B2E357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3C7B0C0-CD43-40B7-8A9F-9E7A57996199}"/>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6" name="Footer Placeholder 5">
            <a:extLst>
              <a:ext uri="{FF2B5EF4-FFF2-40B4-BE49-F238E27FC236}">
                <a16:creationId xmlns:a16="http://schemas.microsoft.com/office/drawing/2014/main" id="{F01D889D-24E9-483F-BCB8-DB58F2DA90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2AEFBC-DA41-4C6A-8F0C-6D5769235768}"/>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2237837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0169D-1497-434F-8986-8CD1648C52B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81E178-32F7-40B2-9D42-73C79F7E82F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749F13-F659-41FF-AAE8-0F8597524217}"/>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5" name="Footer Placeholder 4">
            <a:extLst>
              <a:ext uri="{FF2B5EF4-FFF2-40B4-BE49-F238E27FC236}">
                <a16:creationId xmlns:a16="http://schemas.microsoft.com/office/drawing/2014/main" id="{E1B52A73-20CD-4C6B-A8A6-96FC3481DB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B1DC5A-0614-4F8E-986C-BD7B1219F38D}"/>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2056965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5E9FFD-00BA-47E4-BDD3-1DDC51FC2F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EF4A9EB-C858-4F0B-9927-B53695DBD40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02FB2-543B-40C1-BB61-6F5110EF40C4}"/>
              </a:ext>
            </a:extLst>
          </p:cNvPr>
          <p:cNvSpPr>
            <a:spLocks noGrp="1"/>
          </p:cNvSpPr>
          <p:nvPr>
            <p:ph type="dt" sz="half" idx="10"/>
          </p:nvPr>
        </p:nvSpPr>
        <p:spPr/>
        <p:txBody>
          <a:bodyPr/>
          <a:lstStyle/>
          <a:p>
            <a:fld id="{3DCBFC73-1B2D-4777-930D-3CB0316BE10F}" type="datetimeFigureOut">
              <a:rPr lang="en-GB" smtClean="0"/>
              <a:t>06/10/2020</a:t>
            </a:fld>
            <a:endParaRPr lang="en-GB"/>
          </a:p>
        </p:txBody>
      </p:sp>
      <p:sp>
        <p:nvSpPr>
          <p:cNvPr id="5" name="Footer Placeholder 4">
            <a:extLst>
              <a:ext uri="{FF2B5EF4-FFF2-40B4-BE49-F238E27FC236}">
                <a16:creationId xmlns:a16="http://schemas.microsoft.com/office/drawing/2014/main" id="{E332EDD8-1481-449B-9F66-5DD4F61E67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140C34-0972-466B-90B0-3F49C4F5FB2D}"/>
              </a:ext>
            </a:extLst>
          </p:cNvPr>
          <p:cNvSpPr>
            <a:spLocks noGrp="1"/>
          </p:cNvSpPr>
          <p:nvPr>
            <p:ph type="sldNum" sz="quarter" idx="12"/>
          </p:nvPr>
        </p:nvSpPr>
        <p:spPr/>
        <p:txBody>
          <a:bodyPr/>
          <a:lstStyle/>
          <a:p>
            <a:fld id="{A4774244-3F34-4722-897B-1D42580629E6}" type="slidenum">
              <a:rPr lang="en-GB" smtClean="0"/>
              <a:t>‹#›</a:t>
            </a:fld>
            <a:endParaRPr lang="en-GB"/>
          </a:p>
        </p:txBody>
      </p:sp>
    </p:spTree>
    <p:extLst>
      <p:ext uri="{BB962C8B-B14F-4D97-AF65-F5344CB8AC3E}">
        <p14:creationId xmlns:p14="http://schemas.microsoft.com/office/powerpoint/2010/main" val="1897309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02ACF3-D7BB-4E2E-93FC-07FA09C621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B4DF9E-D620-45DE-B923-14602E8D7D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617B5D-795C-40FE-929B-16CA4FBA31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CBFC73-1B2D-4777-930D-3CB0316BE10F}" type="datetimeFigureOut">
              <a:rPr lang="en-GB" smtClean="0"/>
              <a:t>06/10/2020</a:t>
            </a:fld>
            <a:endParaRPr lang="en-GB"/>
          </a:p>
        </p:txBody>
      </p:sp>
      <p:sp>
        <p:nvSpPr>
          <p:cNvPr id="5" name="Footer Placeholder 4">
            <a:extLst>
              <a:ext uri="{FF2B5EF4-FFF2-40B4-BE49-F238E27FC236}">
                <a16:creationId xmlns:a16="http://schemas.microsoft.com/office/drawing/2014/main" id="{084F921A-3F12-461D-B30C-25756693FA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6D0F9D9-3858-433D-AC8D-4460EFB44B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774244-3F34-4722-897B-1D42580629E6}" type="slidenum">
              <a:rPr lang="en-GB" smtClean="0"/>
              <a:t>‹#›</a:t>
            </a:fld>
            <a:endParaRPr lang="en-GB"/>
          </a:p>
        </p:txBody>
      </p:sp>
    </p:spTree>
    <p:extLst>
      <p:ext uri="{BB962C8B-B14F-4D97-AF65-F5344CB8AC3E}">
        <p14:creationId xmlns:p14="http://schemas.microsoft.com/office/powerpoint/2010/main" val="21117742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8" Type="http://schemas.openxmlformats.org/officeDocument/2006/relationships/audio" Target="../media/media5.m4a"/><Relationship Id="rId13" Type="http://schemas.openxmlformats.org/officeDocument/2006/relationships/image" Target="../media/image5.JPG"/><Relationship Id="rId3" Type="http://schemas.microsoft.com/office/2007/relationships/media" Target="../media/media3.m4a"/><Relationship Id="rId7" Type="http://schemas.microsoft.com/office/2007/relationships/media" Target="../media/media5.m4a"/><Relationship Id="rId12" Type="http://schemas.openxmlformats.org/officeDocument/2006/relationships/image" Target="../media/image4.JPG"/><Relationship Id="rId2" Type="http://schemas.openxmlformats.org/officeDocument/2006/relationships/audio" Target="../media/media2.m4a"/><Relationship Id="rId16" Type="http://schemas.openxmlformats.org/officeDocument/2006/relationships/image" Target="../media/image3.png"/><Relationship Id="rId1" Type="http://schemas.microsoft.com/office/2007/relationships/media" Target="../media/media2.m4a"/><Relationship Id="rId6" Type="http://schemas.openxmlformats.org/officeDocument/2006/relationships/audio" Target="../media/media4.m4a"/><Relationship Id="rId11" Type="http://schemas.openxmlformats.org/officeDocument/2006/relationships/image" Target="../media/image2.png"/><Relationship Id="rId5" Type="http://schemas.microsoft.com/office/2007/relationships/media" Target="../media/media4.m4a"/><Relationship Id="rId15" Type="http://schemas.openxmlformats.org/officeDocument/2006/relationships/image" Target="../media/image7.jpg"/><Relationship Id="rId10" Type="http://schemas.openxmlformats.org/officeDocument/2006/relationships/image" Target="../media/image1.jpg"/><Relationship Id="rId4" Type="http://schemas.openxmlformats.org/officeDocument/2006/relationships/audio" Target="../media/media3.m4a"/><Relationship Id="rId9" Type="http://schemas.openxmlformats.org/officeDocument/2006/relationships/slideLayout" Target="../slideLayouts/slideLayout1.xml"/><Relationship Id="rId1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hyperlink" Target="file:///\\MECE-Data\SharedAreas\StaffShared\# OPEN EVENING\Departments\Maths\MECE MATHS 5 YEAR PLAN HIGHER.docx" TargetMode="External"/><Relationship Id="rId11" Type="http://schemas.openxmlformats.org/officeDocument/2006/relationships/image" Target="../media/image3.png"/><Relationship Id="rId5" Type="http://schemas.openxmlformats.org/officeDocument/2006/relationships/hyperlink" Target="file:///\\MECE-Data\SharedAreas\StaffShared\# OPEN EVENING\Departments\Maths\MECE MATHS 5 YEAR PLAN FOUNDATION.docx" TargetMode="External"/><Relationship Id="rId10" Type="http://schemas.openxmlformats.org/officeDocument/2006/relationships/image" Target="../media/image10.jpg"/><Relationship Id="rId4" Type="http://schemas.openxmlformats.org/officeDocument/2006/relationships/image" Target="../media/image1.jp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1.png"/><Relationship Id="rId11"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15.png"/><Relationship Id="rId4" Type="http://schemas.openxmlformats.org/officeDocument/2006/relationships/image" Target="../media/image1.jp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1.xml"/><Relationship Id="rId7" Type="http://schemas.openxmlformats.org/officeDocument/2006/relationships/image" Target="../media/image17.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6.png"/><Relationship Id="rId11"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1.jp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mailto:j.chopra@maidenerleghtrust.org"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1303-76B8-4B2C-AC61-9D5E00C71172}"/>
              </a:ext>
            </a:extLst>
          </p:cNvPr>
          <p:cNvSpPr>
            <a:spLocks noGrp="1"/>
          </p:cNvSpPr>
          <p:nvPr>
            <p:ph type="ctrTitle"/>
          </p:nvPr>
        </p:nvSpPr>
        <p:spPr>
          <a:xfrm>
            <a:off x="0" y="1603513"/>
            <a:ext cx="12192000" cy="1906450"/>
          </a:xfrm>
          <a:solidFill>
            <a:schemeClr val="accent5">
              <a:lumMod val="50000"/>
            </a:schemeClr>
          </a:solidFill>
        </p:spPr>
        <p:txBody>
          <a:bodyPr>
            <a:normAutofit/>
          </a:bodyPr>
          <a:lstStyle/>
          <a:p>
            <a:r>
              <a:rPr lang="en-GB" sz="5800" dirty="0">
                <a:solidFill>
                  <a:schemeClr val="bg1"/>
                </a:solidFill>
                <a:latin typeface="Arial" panose="020B0604020202020204" pitchFamily="34" charset="0"/>
                <a:cs typeface="Arial" panose="020B0604020202020204" pitchFamily="34" charset="0"/>
              </a:rPr>
              <a:t>Welcome to Maiden </a:t>
            </a:r>
            <a:r>
              <a:rPr lang="en-GB" sz="5800" dirty="0" err="1">
                <a:solidFill>
                  <a:schemeClr val="bg1"/>
                </a:solidFill>
                <a:latin typeface="Arial" panose="020B0604020202020204" pitchFamily="34" charset="0"/>
                <a:cs typeface="Arial" panose="020B0604020202020204" pitchFamily="34" charset="0"/>
              </a:rPr>
              <a:t>Erlegh</a:t>
            </a:r>
            <a:r>
              <a:rPr lang="en-GB" sz="5800" dirty="0">
                <a:solidFill>
                  <a:schemeClr val="bg1"/>
                </a:solidFill>
                <a:latin typeface="Arial" panose="020B0604020202020204" pitchFamily="34" charset="0"/>
                <a:cs typeface="Arial" panose="020B0604020202020204" pitchFamily="34" charset="0"/>
              </a:rPr>
              <a:t> Chiltern Edge’s Maths Department </a:t>
            </a:r>
          </a:p>
        </p:txBody>
      </p:sp>
      <p:sp>
        <p:nvSpPr>
          <p:cNvPr id="3" name="Subtitle 2">
            <a:extLst>
              <a:ext uri="{FF2B5EF4-FFF2-40B4-BE49-F238E27FC236}">
                <a16:creationId xmlns:a16="http://schemas.microsoft.com/office/drawing/2014/main" id="{24E88100-1F72-430D-9F5A-D4E317A49D9E}"/>
              </a:ext>
            </a:extLst>
          </p:cNvPr>
          <p:cNvSpPr>
            <a:spLocks noGrp="1"/>
          </p:cNvSpPr>
          <p:nvPr>
            <p:ph type="subTitle" idx="1"/>
          </p:nvPr>
        </p:nvSpPr>
        <p:spPr>
          <a:xfrm>
            <a:off x="0" y="6019603"/>
            <a:ext cx="9144000" cy="347110"/>
          </a:xfrm>
        </p:spPr>
        <p:txBody>
          <a:bodyPr>
            <a:noAutofit/>
          </a:bodyPr>
          <a:lstStyle/>
          <a:p>
            <a:pPr algn="l"/>
            <a:r>
              <a:rPr lang="en-GB" sz="1600" dirty="0">
                <a:latin typeface="Arial" panose="020B0604020202020204" pitchFamily="34" charset="0"/>
                <a:cs typeface="Arial" panose="020B0604020202020204" pitchFamily="34" charset="0"/>
              </a:rPr>
              <a:t>Head of Mathematics: Mrs J Chopra</a:t>
            </a:r>
          </a:p>
          <a:p>
            <a:pPr algn="l"/>
            <a:r>
              <a:rPr lang="en-GB" sz="1600" dirty="0">
                <a:latin typeface="Arial" panose="020B0604020202020204" pitchFamily="34" charset="0"/>
                <a:cs typeface="Arial" panose="020B0604020202020204" pitchFamily="34" charset="0"/>
              </a:rPr>
              <a:t>Email: j.chopra@maidenerleghtrust.org</a:t>
            </a:r>
          </a:p>
        </p:txBody>
      </p:sp>
      <p:pic>
        <p:nvPicPr>
          <p:cNvPr id="4" name="Picture 3">
            <a:extLst>
              <a:ext uri="{FF2B5EF4-FFF2-40B4-BE49-F238E27FC236}">
                <a16:creationId xmlns:a16="http://schemas.microsoft.com/office/drawing/2014/main" id="{2F3DF061-D4CE-4AE8-AA6F-72C79265876A}"/>
              </a:ext>
            </a:extLst>
          </p:cNvPr>
          <p:cNvPicPr>
            <a:picLocks noChangeAspect="1"/>
          </p:cNvPicPr>
          <p:nvPr/>
        </p:nvPicPr>
        <p:blipFill rotWithShape="1">
          <a:blip r:embed="rId4"/>
          <a:srcRect t="96382"/>
          <a:stretch/>
        </p:blipFill>
        <p:spPr>
          <a:xfrm>
            <a:off x="0" y="6765438"/>
            <a:ext cx="12192000" cy="156670"/>
          </a:xfrm>
          <a:prstGeom prst="rect">
            <a:avLst/>
          </a:prstGeom>
        </p:spPr>
      </p:pic>
      <p:pic>
        <p:nvPicPr>
          <p:cNvPr id="5" name="Picture 4">
            <a:extLst>
              <a:ext uri="{FF2B5EF4-FFF2-40B4-BE49-F238E27FC236}">
                <a16:creationId xmlns:a16="http://schemas.microsoft.com/office/drawing/2014/main" id="{2A6521DD-C2FE-4EBE-8A1F-E66FAF2967ED}"/>
              </a:ext>
            </a:extLst>
          </p:cNvPr>
          <p:cNvPicPr>
            <a:picLocks noChangeAspect="1"/>
          </p:cNvPicPr>
          <p:nvPr/>
        </p:nvPicPr>
        <p:blipFill>
          <a:blip r:embed="rId5"/>
          <a:stretch>
            <a:fillRect/>
          </a:stretch>
        </p:blipFill>
        <p:spPr>
          <a:xfrm>
            <a:off x="10039512" y="0"/>
            <a:ext cx="2011777" cy="918601"/>
          </a:xfrm>
          <a:prstGeom prst="rect">
            <a:avLst/>
          </a:prstGeom>
        </p:spPr>
      </p:pic>
      <p:sp>
        <p:nvSpPr>
          <p:cNvPr id="7" name="TextBox 6">
            <a:extLst>
              <a:ext uri="{FF2B5EF4-FFF2-40B4-BE49-F238E27FC236}">
                <a16:creationId xmlns:a16="http://schemas.microsoft.com/office/drawing/2014/main" id="{EB952089-9037-44EC-A454-86D99F9D6CD9}"/>
              </a:ext>
            </a:extLst>
          </p:cNvPr>
          <p:cNvSpPr txBox="1"/>
          <p:nvPr/>
        </p:nvSpPr>
        <p:spPr>
          <a:xfrm>
            <a:off x="3498574" y="4022534"/>
            <a:ext cx="6344429" cy="369332"/>
          </a:xfrm>
          <a:prstGeom prst="rect">
            <a:avLst/>
          </a:prstGeom>
          <a:solidFill>
            <a:srgbClr val="002060"/>
          </a:solidFill>
        </p:spPr>
        <p:txBody>
          <a:bodyPr wrap="none" rtlCol="0">
            <a:spAutoFit/>
          </a:bodyPr>
          <a:lstStyle/>
          <a:p>
            <a:r>
              <a:rPr lang="en-GB" b="1" dirty="0">
                <a:solidFill>
                  <a:schemeClr val="bg1"/>
                </a:solidFill>
                <a:latin typeface="Arial" panose="020B0604020202020204" pitchFamily="34" charset="0"/>
                <a:cs typeface="Arial" panose="020B0604020202020204" pitchFamily="34" charset="0"/>
              </a:rPr>
              <a:t>Please view in slideshow mode to hear HOD’s voiceover</a:t>
            </a:r>
          </a:p>
        </p:txBody>
      </p:sp>
      <p:pic>
        <p:nvPicPr>
          <p:cNvPr id="8" name="Audio 7">
            <a:hlinkClick r:id="" action="ppaction://media"/>
            <a:extLst>
              <a:ext uri="{FF2B5EF4-FFF2-40B4-BE49-F238E27FC236}">
                <a16:creationId xmlns:a16="http://schemas.microsoft.com/office/drawing/2014/main" id="{20FF30DE-42EB-4D6B-95FE-38560C54834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6613727"/>
      </p:ext>
    </p:extLst>
  </p:cSld>
  <p:clrMapOvr>
    <a:masterClrMapping/>
  </p:clrMapOvr>
  <mc:AlternateContent xmlns:mc="http://schemas.openxmlformats.org/markup-compatibility/2006" xmlns:p14="http://schemas.microsoft.com/office/powerpoint/2010/main">
    <mc:Choice Requires="p14">
      <p:transition spd="slow" p14:dur="2000" advTm="21652"/>
    </mc:Choice>
    <mc:Fallback xmlns="">
      <p:transition spd="slow" advTm="216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1303-76B8-4B2C-AC61-9D5E00C71172}"/>
              </a:ext>
            </a:extLst>
          </p:cNvPr>
          <p:cNvSpPr>
            <a:spLocks noGrp="1"/>
          </p:cNvSpPr>
          <p:nvPr>
            <p:ph type="ctrTitle"/>
          </p:nvPr>
        </p:nvSpPr>
        <p:spPr>
          <a:xfrm>
            <a:off x="318976" y="271157"/>
            <a:ext cx="9536955" cy="647444"/>
          </a:xfrm>
          <a:solidFill>
            <a:schemeClr val="accent5">
              <a:lumMod val="50000"/>
            </a:schemeClr>
          </a:solidFill>
        </p:spPr>
        <p:txBody>
          <a:bodyPr>
            <a:noAutofit/>
          </a:bodyPr>
          <a:lstStyle/>
          <a:p>
            <a:r>
              <a:rPr lang="en-GB" sz="3200" dirty="0">
                <a:solidFill>
                  <a:schemeClr val="bg1"/>
                </a:solidFill>
                <a:latin typeface="Arial" panose="020B0604020202020204" pitchFamily="34" charset="0"/>
                <a:cs typeface="Arial" panose="020B0604020202020204" pitchFamily="34" charset="0"/>
              </a:rPr>
              <a:t>Meet Our Maths Team</a:t>
            </a:r>
          </a:p>
        </p:txBody>
      </p:sp>
      <p:pic>
        <p:nvPicPr>
          <p:cNvPr id="4" name="Picture 3">
            <a:extLst>
              <a:ext uri="{FF2B5EF4-FFF2-40B4-BE49-F238E27FC236}">
                <a16:creationId xmlns:a16="http://schemas.microsoft.com/office/drawing/2014/main" id="{2F3DF061-D4CE-4AE8-AA6F-72C79265876A}"/>
              </a:ext>
            </a:extLst>
          </p:cNvPr>
          <p:cNvPicPr>
            <a:picLocks noChangeAspect="1"/>
          </p:cNvPicPr>
          <p:nvPr/>
        </p:nvPicPr>
        <p:blipFill rotWithShape="1">
          <a:blip r:embed="rId10"/>
          <a:srcRect t="96382"/>
          <a:stretch/>
        </p:blipFill>
        <p:spPr>
          <a:xfrm>
            <a:off x="0" y="6765438"/>
            <a:ext cx="12192000" cy="156670"/>
          </a:xfrm>
          <a:prstGeom prst="rect">
            <a:avLst/>
          </a:prstGeom>
        </p:spPr>
      </p:pic>
      <p:pic>
        <p:nvPicPr>
          <p:cNvPr id="5" name="Picture 4">
            <a:extLst>
              <a:ext uri="{FF2B5EF4-FFF2-40B4-BE49-F238E27FC236}">
                <a16:creationId xmlns:a16="http://schemas.microsoft.com/office/drawing/2014/main" id="{2A6521DD-C2FE-4EBE-8A1F-E66FAF2967ED}"/>
              </a:ext>
            </a:extLst>
          </p:cNvPr>
          <p:cNvPicPr>
            <a:picLocks noChangeAspect="1"/>
          </p:cNvPicPr>
          <p:nvPr/>
        </p:nvPicPr>
        <p:blipFill>
          <a:blip r:embed="rId11"/>
          <a:stretch>
            <a:fillRect/>
          </a:stretch>
        </p:blipFill>
        <p:spPr>
          <a:xfrm>
            <a:off x="10039512" y="0"/>
            <a:ext cx="2011777" cy="918601"/>
          </a:xfrm>
          <a:prstGeom prst="rect">
            <a:avLst/>
          </a:prstGeom>
        </p:spPr>
      </p:pic>
      <p:pic>
        <p:nvPicPr>
          <p:cNvPr id="7" name="Picture 6">
            <a:extLst>
              <a:ext uri="{FF2B5EF4-FFF2-40B4-BE49-F238E27FC236}">
                <a16:creationId xmlns:a16="http://schemas.microsoft.com/office/drawing/2014/main" id="{330507CA-D21F-4809-B0DD-1E55B143308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77521" y="1228140"/>
            <a:ext cx="2050140" cy="346969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9" name="Picture 8">
            <a:extLst>
              <a:ext uri="{FF2B5EF4-FFF2-40B4-BE49-F238E27FC236}">
                <a16:creationId xmlns:a16="http://schemas.microsoft.com/office/drawing/2014/main" id="{A0ABCB0B-4EFA-4B02-BDC2-6DC556EF1617}"/>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236265" y="1271675"/>
            <a:ext cx="2290364" cy="35867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0" name="Rectangle 9">
            <a:extLst>
              <a:ext uri="{FF2B5EF4-FFF2-40B4-BE49-F238E27FC236}">
                <a16:creationId xmlns:a16="http://schemas.microsoft.com/office/drawing/2014/main" id="{7D6EFDFD-3E6C-4754-89AF-FBEE76E746E4}"/>
              </a:ext>
            </a:extLst>
          </p:cNvPr>
          <p:cNvSpPr/>
          <p:nvPr/>
        </p:nvSpPr>
        <p:spPr>
          <a:xfrm>
            <a:off x="318976" y="5008221"/>
            <a:ext cx="2718033" cy="488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Mrs J Chopra</a:t>
            </a:r>
          </a:p>
          <a:p>
            <a:pPr algn="ctr"/>
            <a:r>
              <a:rPr lang="en-GB" dirty="0">
                <a:latin typeface="Arial" panose="020B0604020202020204" pitchFamily="34" charset="0"/>
                <a:cs typeface="Arial" panose="020B0604020202020204" pitchFamily="34" charset="0"/>
              </a:rPr>
              <a:t>Head of Maths</a:t>
            </a:r>
          </a:p>
        </p:txBody>
      </p:sp>
      <p:sp>
        <p:nvSpPr>
          <p:cNvPr id="11" name="Rectangle 10">
            <a:extLst>
              <a:ext uri="{FF2B5EF4-FFF2-40B4-BE49-F238E27FC236}">
                <a16:creationId xmlns:a16="http://schemas.microsoft.com/office/drawing/2014/main" id="{E4226AE4-DD60-49A8-AA07-877BFD290C76}"/>
              </a:ext>
            </a:extLst>
          </p:cNvPr>
          <p:cNvSpPr/>
          <p:nvPr/>
        </p:nvSpPr>
        <p:spPr>
          <a:xfrm>
            <a:off x="3298926" y="4999244"/>
            <a:ext cx="2718033" cy="488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Mr S Jones </a:t>
            </a:r>
          </a:p>
          <a:p>
            <a:pPr algn="ctr"/>
            <a:r>
              <a:rPr lang="en-GB" dirty="0">
                <a:latin typeface="Arial" panose="020B0604020202020204" pitchFamily="34" charset="0"/>
                <a:cs typeface="Arial" panose="020B0604020202020204" pitchFamily="34" charset="0"/>
              </a:rPr>
              <a:t>KS3 Lead Maths</a:t>
            </a:r>
          </a:p>
        </p:txBody>
      </p:sp>
      <p:pic>
        <p:nvPicPr>
          <p:cNvPr id="14" name="Picture 13">
            <a:extLst>
              <a:ext uri="{FF2B5EF4-FFF2-40B4-BE49-F238E27FC236}">
                <a16:creationId xmlns:a16="http://schemas.microsoft.com/office/drawing/2014/main" id="{DBBD7CCC-C1B7-4F9E-B8CC-4FFD92B0F203}"/>
              </a:ext>
            </a:extLst>
          </p:cNvPr>
          <p:cNvPicPr>
            <a:picLocks noChangeAspect="1"/>
          </p:cNvPicPr>
          <p:nvPr/>
        </p:nvPicPr>
        <p:blipFill rotWithShape="1">
          <a:blip r:embed="rId14"/>
          <a:srcRect l="36256" t="25281" r="57345" b="61019"/>
          <a:stretch/>
        </p:blipFill>
        <p:spPr>
          <a:xfrm>
            <a:off x="9051721" y="1123302"/>
            <a:ext cx="2674787" cy="357453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5" name="Rectangle 14">
            <a:extLst>
              <a:ext uri="{FF2B5EF4-FFF2-40B4-BE49-F238E27FC236}">
                <a16:creationId xmlns:a16="http://schemas.microsoft.com/office/drawing/2014/main" id="{D284FDFF-856D-45C5-9382-8C377D969410}"/>
              </a:ext>
            </a:extLst>
          </p:cNvPr>
          <p:cNvSpPr/>
          <p:nvPr/>
        </p:nvSpPr>
        <p:spPr>
          <a:xfrm>
            <a:off x="9051160" y="4992792"/>
            <a:ext cx="2718033" cy="488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Mr S Burningham</a:t>
            </a:r>
          </a:p>
          <a:p>
            <a:pPr algn="ctr"/>
            <a:r>
              <a:rPr lang="en-GB" dirty="0">
                <a:latin typeface="Arial" panose="020B0604020202020204" pitchFamily="34" charset="0"/>
                <a:cs typeface="Arial" panose="020B0604020202020204" pitchFamily="34" charset="0"/>
              </a:rPr>
              <a:t>Teacher of Maths &amp; PE</a:t>
            </a:r>
          </a:p>
        </p:txBody>
      </p:sp>
      <p:pic>
        <p:nvPicPr>
          <p:cNvPr id="12" name="Picture 11">
            <a:extLst>
              <a:ext uri="{FF2B5EF4-FFF2-40B4-BE49-F238E27FC236}">
                <a16:creationId xmlns:a16="http://schemas.microsoft.com/office/drawing/2014/main" id="{B4847CE2-1A14-4F2D-A075-B1C31E7E5647}"/>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052753" y="1176144"/>
            <a:ext cx="2680900" cy="3574533"/>
          </a:xfrm>
          <a:prstGeom prst="round2DiagRect">
            <a:avLst>
              <a:gd name="adj1" fmla="val 31991"/>
              <a:gd name="adj2" fmla="val 0"/>
            </a:avLst>
          </a:prstGeom>
          <a:ln w="88900" cap="sq">
            <a:solidFill>
              <a:srgbClr val="FFFFFF"/>
            </a:solidFill>
            <a:miter lim="800000"/>
          </a:ln>
          <a:effectLst>
            <a:outerShdw blurRad="254000" algn="tl" rotWithShape="0">
              <a:srgbClr val="000000">
                <a:alpha val="43000"/>
              </a:srgbClr>
            </a:outerShdw>
          </a:effectLst>
        </p:spPr>
      </p:pic>
      <p:sp>
        <p:nvSpPr>
          <p:cNvPr id="17" name="Rectangle 16">
            <a:extLst>
              <a:ext uri="{FF2B5EF4-FFF2-40B4-BE49-F238E27FC236}">
                <a16:creationId xmlns:a16="http://schemas.microsoft.com/office/drawing/2014/main" id="{461856D1-EB98-41CA-9ED2-4A9BAC689E53}"/>
              </a:ext>
            </a:extLst>
          </p:cNvPr>
          <p:cNvSpPr/>
          <p:nvPr/>
        </p:nvSpPr>
        <p:spPr>
          <a:xfrm>
            <a:off x="6175043" y="4999244"/>
            <a:ext cx="2718033" cy="488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Mrs S Gopal </a:t>
            </a:r>
          </a:p>
          <a:p>
            <a:pPr algn="ctr"/>
            <a:r>
              <a:rPr lang="en-GB" dirty="0">
                <a:latin typeface="Arial" panose="020B0604020202020204" pitchFamily="34" charset="0"/>
                <a:cs typeface="Arial" panose="020B0604020202020204" pitchFamily="34" charset="0"/>
              </a:rPr>
              <a:t>Teacher of Maths</a:t>
            </a:r>
          </a:p>
        </p:txBody>
      </p:sp>
      <p:pic>
        <p:nvPicPr>
          <p:cNvPr id="3" name="Audio 2">
            <a:hlinkClick r:id="" action="ppaction://media"/>
            <a:extLst>
              <a:ext uri="{FF2B5EF4-FFF2-40B4-BE49-F238E27FC236}">
                <a16:creationId xmlns:a16="http://schemas.microsoft.com/office/drawing/2014/main" id="{A950E928-C050-438B-A365-11937ED3F09A}"/>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11366500" y="6032500"/>
            <a:ext cx="609600" cy="609600"/>
          </a:xfrm>
          <a:prstGeom prst="rect">
            <a:avLst/>
          </a:prstGeom>
        </p:spPr>
      </p:pic>
      <p:pic>
        <p:nvPicPr>
          <p:cNvPr id="19" name="AUDIO-2020-09-30-09-21-35">
            <a:hlinkClick r:id="" action="ppaction://media"/>
            <a:extLst>
              <a:ext uri="{FF2B5EF4-FFF2-40B4-BE49-F238E27FC236}">
                <a16:creationId xmlns:a16="http://schemas.microsoft.com/office/drawing/2014/main" id="{340BC681-BF47-480B-85A6-D91283FFCB9F}"/>
              </a:ext>
            </a:extLst>
          </p:cNvPr>
          <p:cNvPicPr>
            <a:picLocks noChangeAspect="1"/>
          </p:cNvPicPr>
          <p:nvPr>
            <a:audioFile r:link="rId4"/>
            <p:extLst>
              <p:ext uri="{DAA4B4D4-6D71-4841-9C94-3DE7FCFB9230}">
                <p14:media xmlns:p14="http://schemas.microsoft.com/office/powerpoint/2010/main" r:embed="rId3"/>
              </p:ext>
            </p:extLst>
          </p:nvPr>
        </p:nvPicPr>
        <p:blipFill>
          <a:blip r:embed="rId16"/>
          <a:stretch>
            <a:fillRect/>
          </a:stretch>
        </p:blipFill>
        <p:spPr>
          <a:xfrm>
            <a:off x="4220148" y="5628311"/>
            <a:ext cx="609600" cy="609600"/>
          </a:xfrm>
          <a:prstGeom prst="rect">
            <a:avLst/>
          </a:prstGeom>
        </p:spPr>
      </p:pic>
      <p:pic>
        <p:nvPicPr>
          <p:cNvPr id="20" name="Saritha Sound file">
            <a:hlinkClick r:id="" action="ppaction://media"/>
            <a:extLst>
              <a:ext uri="{FF2B5EF4-FFF2-40B4-BE49-F238E27FC236}">
                <a16:creationId xmlns:a16="http://schemas.microsoft.com/office/drawing/2014/main" id="{F8C26B04-7D56-4B14-B161-37BBEFEE744B}"/>
              </a:ext>
            </a:extLst>
          </p:cNvPr>
          <p:cNvPicPr>
            <a:picLocks noChangeAspect="1"/>
          </p:cNvPicPr>
          <p:nvPr>
            <a:audioFile r:link="rId6"/>
            <p:extLst>
              <p:ext uri="{DAA4B4D4-6D71-4841-9C94-3DE7FCFB9230}">
                <p14:media xmlns:p14="http://schemas.microsoft.com/office/powerpoint/2010/main" r:embed="rId5"/>
              </p:ext>
            </p:extLst>
          </p:nvPr>
        </p:nvPicPr>
        <p:blipFill>
          <a:blip r:embed="rId16"/>
          <a:stretch>
            <a:fillRect/>
          </a:stretch>
        </p:blipFill>
        <p:spPr>
          <a:xfrm>
            <a:off x="7088403" y="5587275"/>
            <a:ext cx="609600" cy="609600"/>
          </a:xfrm>
          <a:prstGeom prst="rect">
            <a:avLst/>
          </a:prstGeom>
        </p:spPr>
      </p:pic>
      <p:pic>
        <p:nvPicPr>
          <p:cNvPr id="21" name="Jyoti Sound File">
            <a:hlinkClick r:id="" action="ppaction://media"/>
            <a:extLst>
              <a:ext uri="{FF2B5EF4-FFF2-40B4-BE49-F238E27FC236}">
                <a16:creationId xmlns:a16="http://schemas.microsoft.com/office/drawing/2014/main" id="{D3D8A6FF-299F-4474-802C-8B00AF666433}"/>
              </a:ext>
            </a:extLst>
          </p:cNvPr>
          <p:cNvPicPr>
            <a:picLocks noChangeAspect="1"/>
          </p:cNvPicPr>
          <p:nvPr>
            <a:audioFile r:link="rId8"/>
            <p:extLst>
              <p:ext uri="{DAA4B4D4-6D71-4841-9C94-3DE7FCFB9230}">
                <p14:media xmlns:p14="http://schemas.microsoft.com/office/powerpoint/2010/main" r:embed="rId7"/>
              </p:ext>
            </p:extLst>
          </p:nvPr>
        </p:nvPicPr>
        <p:blipFill>
          <a:blip r:embed="rId16"/>
          <a:stretch>
            <a:fillRect/>
          </a:stretch>
        </p:blipFill>
        <p:spPr>
          <a:xfrm>
            <a:off x="892991" y="5587275"/>
            <a:ext cx="609600" cy="609600"/>
          </a:xfrm>
          <a:prstGeom prst="rect">
            <a:avLst/>
          </a:prstGeom>
        </p:spPr>
      </p:pic>
    </p:spTree>
    <p:extLst>
      <p:ext uri="{BB962C8B-B14F-4D97-AF65-F5344CB8AC3E}">
        <p14:creationId xmlns:p14="http://schemas.microsoft.com/office/powerpoint/2010/main" val="2119108558"/>
      </p:ext>
    </p:extLst>
  </p:cSld>
  <p:clrMapOvr>
    <a:masterClrMapping/>
  </p:clrMapOvr>
  <mc:AlternateContent xmlns:mc="http://schemas.openxmlformats.org/markup-compatibility/2006" xmlns:p14="http://schemas.microsoft.com/office/powerpoint/2010/main">
    <mc:Choice Requires="p14">
      <p:transition spd="slow" p14:dur="2000" advTm="32273"/>
    </mc:Choice>
    <mc:Fallback xmlns="">
      <p:transition spd="slow" advTm="32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3706" fill="hold"/>
                                        <p:tgtEl>
                                          <p:spTgt spid="21"/>
                                        </p:tgtEl>
                                      </p:cBhvr>
                                    </p:cmd>
                                  </p:childTnLst>
                                </p:cTn>
                              </p:par>
                            </p:childTnLst>
                          </p:cTn>
                        </p:par>
                      </p:childTnLst>
                    </p:cTn>
                  </p:par>
                </p:childTnLst>
              </p:cTn>
              <p:nextCondLst>
                <p:cond evt="onClick" delay="0">
                  <p:tgtEl>
                    <p:spTgt spid="21"/>
                  </p:tgtEl>
                </p:cond>
              </p:nextCondLst>
            </p:seq>
            <p:audio>
              <p:cMediaNode vol="80000">
                <p:cTn id="13" fill="hold" display="0">
                  <p:stCondLst>
                    <p:cond delay="indefinite"/>
                  </p:stCondLst>
                  <p:endCondLst>
                    <p:cond evt="onStopAudio" delay="0">
                      <p:tgtEl>
                        <p:sldTgt/>
                      </p:tgtEl>
                    </p:cond>
                  </p:endCondLst>
                </p:cTn>
                <p:tgtEl>
                  <p:spTgt spid="21"/>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6202" fill="hold"/>
                                        <p:tgtEl>
                                          <p:spTgt spid="19"/>
                                        </p:tgtEl>
                                      </p:cBhvr>
                                    </p:cmd>
                                  </p:childTnLst>
                                </p:cTn>
                              </p:par>
                            </p:childTnLst>
                          </p:cTn>
                        </p:par>
                      </p:childTnLst>
                    </p:cTn>
                  </p:par>
                </p:childTnLst>
              </p:cTn>
              <p:nextCondLst>
                <p:cond evt="onClick" delay="0">
                  <p:tgtEl>
                    <p:spTgt spid="19"/>
                  </p:tgtEl>
                </p:cond>
              </p:nextCondLst>
            </p:seq>
            <p:audio>
              <p:cMediaNode vol="80000">
                <p:cTn id="19" fill="hold" display="0">
                  <p:stCondLst>
                    <p:cond delay="indefinite"/>
                  </p:stCondLst>
                  <p:endCondLst>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2330" fill="hold"/>
                                        <p:tgtEl>
                                          <p:spTgt spid="20"/>
                                        </p:tgtEl>
                                      </p:cBhvr>
                                    </p:cmd>
                                  </p:childTnLst>
                                </p:cTn>
                              </p:par>
                            </p:childTnLst>
                          </p:cTn>
                        </p:par>
                      </p:childTnLst>
                    </p:cTn>
                  </p:par>
                </p:childTnLst>
              </p:cTn>
              <p:nextCondLst>
                <p:cond evt="onClick" delay="0">
                  <p:tgtEl>
                    <p:spTgt spid="20"/>
                  </p:tgtEl>
                </p:cond>
              </p:nextCondLst>
            </p:seq>
            <p:audio>
              <p:cMediaNode vol="100000">
                <p:cTn id="25" fill="hold" display="0">
                  <p:stCondLst>
                    <p:cond delay="indefinite"/>
                  </p:stCondLst>
                  <p:endCondLst>
                    <p:cond evt="onStopAudio" delay="0">
                      <p:tgtEl>
                        <p:sldTgt/>
                      </p:tgtEl>
                    </p:cond>
                  </p:endCondLst>
                </p:cTn>
                <p:tgtEl>
                  <p:spTgt spid="2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1303-76B8-4B2C-AC61-9D5E00C71172}"/>
              </a:ext>
            </a:extLst>
          </p:cNvPr>
          <p:cNvSpPr>
            <a:spLocks noGrp="1"/>
          </p:cNvSpPr>
          <p:nvPr>
            <p:ph type="ctrTitle"/>
          </p:nvPr>
        </p:nvSpPr>
        <p:spPr>
          <a:xfrm>
            <a:off x="0" y="1032022"/>
            <a:ext cx="12192000" cy="918601"/>
          </a:xfrm>
          <a:solidFill>
            <a:schemeClr val="accent5">
              <a:lumMod val="50000"/>
            </a:schemeClr>
          </a:solidFill>
        </p:spPr>
        <p:txBody>
          <a:bodyPr>
            <a:normAutofit/>
          </a:bodyPr>
          <a:lstStyle/>
          <a:p>
            <a:pPr algn="l"/>
            <a:r>
              <a:rPr lang="en-GB" dirty="0">
                <a:solidFill>
                  <a:schemeClr val="bg1"/>
                </a:solidFill>
              </a:rPr>
              <a:t>Setting and Assessment </a:t>
            </a:r>
          </a:p>
        </p:txBody>
      </p:sp>
      <p:sp>
        <p:nvSpPr>
          <p:cNvPr id="3" name="Subtitle 2">
            <a:extLst>
              <a:ext uri="{FF2B5EF4-FFF2-40B4-BE49-F238E27FC236}">
                <a16:creationId xmlns:a16="http://schemas.microsoft.com/office/drawing/2014/main" id="{24E88100-1F72-430D-9F5A-D4E317A49D9E}"/>
              </a:ext>
            </a:extLst>
          </p:cNvPr>
          <p:cNvSpPr>
            <a:spLocks noGrp="1"/>
          </p:cNvSpPr>
          <p:nvPr>
            <p:ph type="subTitle" idx="1"/>
          </p:nvPr>
        </p:nvSpPr>
        <p:spPr>
          <a:xfrm>
            <a:off x="0" y="6019603"/>
            <a:ext cx="9144000" cy="347110"/>
          </a:xfrm>
        </p:spPr>
        <p:txBody>
          <a:bodyPr>
            <a:noAutofit/>
          </a:bodyPr>
          <a:lstStyle/>
          <a:p>
            <a:pPr algn="l"/>
            <a:r>
              <a:rPr lang="en-GB" sz="1600" dirty="0">
                <a:latin typeface="Arial" panose="020B0604020202020204" pitchFamily="34" charset="0"/>
                <a:cs typeface="Arial" panose="020B0604020202020204" pitchFamily="34" charset="0"/>
              </a:rPr>
              <a:t>Head of Mathematics: Mrs J Chopra</a:t>
            </a:r>
          </a:p>
          <a:p>
            <a:pPr algn="l"/>
            <a:r>
              <a:rPr lang="en-GB" sz="1600" dirty="0">
                <a:latin typeface="Arial" panose="020B0604020202020204" pitchFamily="34" charset="0"/>
                <a:cs typeface="Arial" panose="020B0604020202020204" pitchFamily="34" charset="0"/>
              </a:rPr>
              <a:t>Email: j.chopra@maidenerleghtrust.org</a:t>
            </a:r>
          </a:p>
        </p:txBody>
      </p:sp>
      <p:pic>
        <p:nvPicPr>
          <p:cNvPr id="4" name="Picture 3">
            <a:extLst>
              <a:ext uri="{FF2B5EF4-FFF2-40B4-BE49-F238E27FC236}">
                <a16:creationId xmlns:a16="http://schemas.microsoft.com/office/drawing/2014/main" id="{2F3DF061-D4CE-4AE8-AA6F-72C79265876A}"/>
              </a:ext>
            </a:extLst>
          </p:cNvPr>
          <p:cNvPicPr>
            <a:picLocks noChangeAspect="1"/>
          </p:cNvPicPr>
          <p:nvPr/>
        </p:nvPicPr>
        <p:blipFill rotWithShape="1">
          <a:blip r:embed="rId4"/>
          <a:srcRect t="96382"/>
          <a:stretch/>
        </p:blipFill>
        <p:spPr>
          <a:xfrm>
            <a:off x="0" y="6765438"/>
            <a:ext cx="12192000" cy="156670"/>
          </a:xfrm>
          <a:prstGeom prst="rect">
            <a:avLst/>
          </a:prstGeom>
        </p:spPr>
      </p:pic>
      <p:pic>
        <p:nvPicPr>
          <p:cNvPr id="5" name="Picture 4">
            <a:extLst>
              <a:ext uri="{FF2B5EF4-FFF2-40B4-BE49-F238E27FC236}">
                <a16:creationId xmlns:a16="http://schemas.microsoft.com/office/drawing/2014/main" id="{2A6521DD-C2FE-4EBE-8A1F-E66FAF2967ED}"/>
              </a:ext>
            </a:extLst>
          </p:cNvPr>
          <p:cNvPicPr>
            <a:picLocks noChangeAspect="1"/>
          </p:cNvPicPr>
          <p:nvPr/>
        </p:nvPicPr>
        <p:blipFill>
          <a:blip r:embed="rId5"/>
          <a:stretch>
            <a:fillRect/>
          </a:stretch>
        </p:blipFill>
        <p:spPr>
          <a:xfrm>
            <a:off x="10039512" y="0"/>
            <a:ext cx="2011777" cy="918601"/>
          </a:xfrm>
          <a:prstGeom prst="rect">
            <a:avLst/>
          </a:prstGeom>
        </p:spPr>
      </p:pic>
      <p:sp>
        <p:nvSpPr>
          <p:cNvPr id="6" name="TextBox 5">
            <a:extLst>
              <a:ext uri="{FF2B5EF4-FFF2-40B4-BE49-F238E27FC236}">
                <a16:creationId xmlns:a16="http://schemas.microsoft.com/office/drawing/2014/main" id="{14ABCDFE-23F6-49AB-9DB4-8265760CAEBA}"/>
              </a:ext>
            </a:extLst>
          </p:cNvPr>
          <p:cNvSpPr txBox="1"/>
          <p:nvPr/>
        </p:nvSpPr>
        <p:spPr>
          <a:xfrm>
            <a:off x="-1" y="1950623"/>
            <a:ext cx="12051290" cy="378885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Year 7: Students are given a baseline test and set accordingly. Each year group is set according to ability. </a:t>
            </a:r>
          </a:p>
          <a:p>
            <a:pPr marL="285750" indent="-28575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Teachers will match the correct level of challenge and support for each individual student in their content delivery.</a:t>
            </a:r>
          </a:p>
          <a:p>
            <a:pPr marL="285750" indent="-28575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Students will sit two assessment every half term. One will be an end of topic test and another an end of term.</a:t>
            </a:r>
          </a:p>
          <a:p>
            <a:pPr marL="285750" indent="-28575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Students will be given an analysis sheet after every assessment to help them identify their weaknesses and strengths. Students will also be given the opportunity to iron out any misconceptions using our online platform MathsWatch and the support of their tutor. </a:t>
            </a:r>
          </a:p>
          <a:p>
            <a:pPr marL="285750" indent="-28575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Students will have early exposure to GCSE content to allow them to gain confidence, familiarity and exam technique through starter packs, homework and in everyday teaching. </a:t>
            </a:r>
          </a:p>
          <a:p>
            <a:pPr marL="285750" indent="-285750"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Students will sit their full first set of mocks in year 9 with plenty of practice throughout the years to come. </a:t>
            </a:r>
          </a:p>
        </p:txBody>
      </p:sp>
      <p:pic>
        <p:nvPicPr>
          <p:cNvPr id="7" name="Audio 6">
            <a:hlinkClick r:id="" action="ppaction://media"/>
            <a:extLst>
              <a:ext uri="{FF2B5EF4-FFF2-40B4-BE49-F238E27FC236}">
                <a16:creationId xmlns:a16="http://schemas.microsoft.com/office/drawing/2014/main" id="{E0966EA4-885A-4691-BBE0-507C43FEACB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40296765"/>
      </p:ext>
    </p:extLst>
  </p:cSld>
  <p:clrMapOvr>
    <a:masterClrMapping/>
  </p:clrMapOvr>
  <mc:AlternateContent xmlns:mc="http://schemas.openxmlformats.org/markup-compatibility/2006" xmlns:p14="http://schemas.microsoft.com/office/powerpoint/2010/main">
    <mc:Choice Requires="p14">
      <p:transition spd="slow" p14:dur="2000" advTm="12601"/>
    </mc:Choice>
    <mc:Fallback xmlns="">
      <p:transition spd="slow" advTm="12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1303-76B8-4B2C-AC61-9D5E00C71172}"/>
              </a:ext>
            </a:extLst>
          </p:cNvPr>
          <p:cNvSpPr>
            <a:spLocks noGrp="1"/>
          </p:cNvSpPr>
          <p:nvPr>
            <p:ph type="ctrTitle"/>
          </p:nvPr>
        </p:nvSpPr>
        <p:spPr>
          <a:xfrm>
            <a:off x="353842" y="1135524"/>
            <a:ext cx="5592188" cy="845407"/>
          </a:xfrm>
          <a:solidFill>
            <a:schemeClr val="accent5">
              <a:lumMod val="50000"/>
            </a:schemeClr>
          </a:solidFill>
        </p:spPr>
        <p:txBody>
          <a:bodyPr>
            <a:noAutofit/>
          </a:bodyPr>
          <a:lstStyle/>
          <a:p>
            <a:r>
              <a:rPr lang="en-GB" sz="2800" dirty="0">
                <a:solidFill>
                  <a:schemeClr val="bg1"/>
                </a:solidFill>
                <a:latin typeface="Arial" panose="020B0604020202020204" pitchFamily="34" charset="0"/>
                <a:cs typeface="Arial" panose="020B0604020202020204" pitchFamily="34" charset="0"/>
              </a:rPr>
              <a:t>Course Overview &amp; Content</a:t>
            </a:r>
            <a:br>
              <a:rPr lang="en-GB" sz="2800" dirty="0">
                <a:solidFill>
                  <a:schemeClr val="bg1"/>
                </a:solidFill>
                <a:latin typeface="Arial" panose="020B0604020202020204" pitchFamily="34" charset="0"/>
                <a:cs typeface="Arial" panose="020B0604020202020204" pitchFamily="34" charset="0"/>
              </a:rPr>
            </a:br>
            <a:r>
              <a:rPr lang="en-GB" sz="2800" dirty="0">
                <a:solidFill>
                  <a:schemeClr val="bg1"/>
                </a:solidFill>
                <a:latin typeface="Arial" panose="020B0604020202020204" pitchFamily="34" charset="0"/>
                <a:cs typeface="Arial" panose="020B0604020202020204" pitchFamily="34" charset="0"/>
              </a:rPr>
              <a:t> (Higher &amp; Foundation) </a:t>
            </a:r>
          </a:p>
        </p:txBody>
      </p:sp>
      <p:sp>
        <p:nvSpPr>
          <p:cNvPr id="3" name="Subtitle 2">
            <a:extLst>
              <a:ext uri="{FF2B5EF4-FFF2-40B4-BE49-F238E27FC236}">
                <a16:creationId xmlns:a16="http://schemas.microsoft.com/office/drawing/2014/main" id="{24E88100-1F72-430D-9F5A-D4E317A49D9E}"/>
              </a:ext>
            </a:extLst>
          </p:cNvPr>
          <p:cNvSpPr>
            <a:spLocks noGrp="1"/>
          </p:cNvSpPr>
          <p:nvPr>
            <p:ph type="subTitle" idx="1"/>
          </p:nvPr>
        </p:nvSpPr>
        <p:spPr>
          <a:xfrm>
            <a:off x="0" y="6019603"/>
            <a:ext cx="9144000" cy="347110"/>
          </a:xfrm>
        </p:spPr>
        <p:txBody>
          <a:bodyPr>
            <a:noAutofit/>
          </a:bodyPr>
          <a:lstStyle/>
          <a:p>
            <a:pPr algn="l"/>
            <a:r>
              <a:rPr lang="en-GB" sz="1600" dirty="0">
                <a:latin typeface="Arial" panose="020B0604020202020204" pitchFamily="34" charset="0"/>
                <a:cs typeface="Arial" panose="020B0604020202020204" pitchFamily="34" charset="0"/>
              </a:rPr>
              <a:t>Head of Mathematics: Mrs J Chopra</a:t>
            </a:r>
          </a:p>
          <a:p>
            <a:pPr algn="l"/>
            <a:r>
              <a:rPr lang="en-GB" sz="1600" dirty="0">
                <a:latin typeface="Arial" panose="020B0604020202020204" pitchFamily="34" charset="0"/>
                <a:cs typeface="Arial" panose="020B0604020202020204" pitchFamily="34" charset="0"/>
              </a:rPr>
              <a:t>Email: j.chopra@maidenerleghtrust.org</a:t>
            </a:r>
          </a:p>
        </p:txBody>
      </p:sp>
      <p:pic>
        <p:nvPicPr>
          <p:cNvPr id="4" name="Picture 3">
            <a:extLst>
              <a:ext uri="{FF2B5EF4-FFF2-40B4-BE49-F238E27FC236}">
                <a16:creationId xmlns:a16="http://schemas.microsoft.com/office/drawing/2014/main" id="{2F3DF061-D4CE-4AE8-AA6F-72C79265876A}"/>
              </a:ext>
            </a:extLst>
          </p:cNvPr>
          <p:cNvPicPr>
            <a:picLocks noChangeAspect="1"/>
          </p:cNvPicPr>
          <p:nvPr/>
        </p:nvPicPr>
        <p:blipFill rotWithShape="1">
          <a:blip r:embed="rId4"/>
          <a:srcRect t="96382"/>
          <a:stretch/>
        </p:blipFill>
        <p:spPr>
          <a:xfrm>
            <a:off x="0" y="6765438"/>
            <a:ext cx="12192000" cy="156670"/>
          </a:xfrm>
          <a:prstGeom prst="rect">
            <a:avLst/>
          </a:prstGeom>
        </p:spPr>
      </p:pic>
      <p:sp>
        <p:nvSpPr>
          <p:cNvPr id="6" name="TextBox 5">
            <a:extLst>
              <a:ext uri="{FF2B5EF4-FFF2-40B4-BE49-F238E27FC236}">
                <a16:creationId xmlns:a16="http://schemas.microsoft.com/office/drawing/2014/main" id="{371A7712-3565-45BB-8181-1EBE011A207C}"/>
              </a:ext>
            </a:extLst>
          </p:cNvPr>
          <p:cNvSpPr txBox="1"/>
          <p:nvPr/>
        </p:nvSpPr>
        <p:spPr>
          <a:xfrm>
            <a:off x="563529" y="2444442"/>
            <a:ext cx="5475766" cy="2031325"/>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Please click </a:t>
            </a:r>
            <a:r>
              <a:rPr lang="en-GB" dirty="0">
                <a:latin typeface="Arial" panose="020B0604020202020204" pitchFamily="34" charset="0"/>
                <a:cs typeface="Arial" panose="020B0604020202020204" pitchFamily="34" charset="0"/>
                <a:hlinkClick r:id="rId5" action="ppaction://hlinkfile"/>
              </a:rPr>
              <a:t>here</a:t>
            </a:r>
            <a:r>
              <a:rPr lang="en-GB" dirty="0">
                <a:latin typeface="Arial" panose="020B0604020202020204" pitchFamily="34" charset="0"/>
                <a:cs typeface="Arial" panose="020B0604020202020204" pitchFamily="34" charset="0"/>
              </a:rPr>
              <a:t> to access the foundation content overview for years 7 – 11</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Please click </a:t>
            </a:r>
            <a:r>
              <a:rPr lang="en-GB" dirty="0">
                <a:latin typeface="Arial" panose="020B0604020202020204" pitchFamily="34" charset="0"/>
                <a:cs typeface="Arial" panose="020B0604020202020204" pitchFamily="34" charset="0"/>
                <a:hlinkClick r:id="rId6" action="ppaction://hlinkfile"/>
              </a:rPr>
              <a:t>here</a:t>
            </a:r>
            <a:r>
              <a:rPr lang="en-GB" dirty="0">
                <a:latin typeface="Arial" panose="020B0604020202020204" pitchFamily="34" charset="0"/>
                <a:cs typeface="Arial" panose="020B0604020202020204" pitchFamily="34" charset="0"/>
              </a:rPr>
              <a:t> to access the higher content overview for years 7-11</a:t>
            </a:r>
          </a:p>
          <a:p>
            <a:pPr marL="285750" indent="-285750">
              <a:buFont typeface="Arial" panose="020B0604020202020204" pitchFamily="34" charset="0"/>
              <a:buChar char="•"/>
            </a:pPr>
            <a:endParaRPr lang="en-GB" dirty="0"/>
          </a:p>
          <a:p>
            <a:endParaRPr lang="en-GB" dirty="0"/>
          </a:p>
        </p:txBody>
      </p:sp>
      <p:pic>
        <p:nvPicPr>
          <p:cNvPr id="7" name="Picture 6">
            <a:extLst>
              <a:ext uri="{FF2B5EF4-FFF2-40B4-BE49-F238E27FC236}">
                <a16:creationId xmlns:a16="http://schemas.microsoft.com/office/drawing/2014/main" id="{E787EF06-D59F-49F9-AE33-6F2589DC5B85}"/>
              </a:ext>
            </a:extLst>
          </p:cNvPr>
          <p:cNvPicPr>
            <a:picLocks noChangeAspect="1"/>
          </p:cNvPicPr>
          <p:nvPr/>
        </p:nvPicPr>
        <p:blipFill rotWithShape="1">
          <a:blip r:embed="rId7"/>
          <a:srcRect l="21548" t="26072" r="44360" b="5892"/>
          <a:stretch/>
        </p:blipFill>
        <p:spPr>
          <a:xfrm>
            <a:off x="6622973" y="180292"/>
            <a:ext cx="5475766" cy="6559626"/>
          </a:xfrm>
          <a:prstGeom prst="rect">
            <a:avLst/>
          </a:prstGeom>
        </p:spPr>
      </p:pic>
      <p:pic>
        <p:nvPicPr>
          <p:cNvPr id="8" name="Picture 7">
            <a:extLst>
              <a:ext uri="{FF2B5EF4-FFF2-40B4-BE49-F238E27FC236}">
                <a16:creationId xmlns:a16="http://schemas.microsoft.com/office/drawing/2014/main" id="{776E47B2-7EB4-46C3-B0AA-EE171F3D8339}"/>
              </a:ext>
            </a:extLst>
          </p:cNvPr>
          <p:cNvPicPr>
            <a:picLocks noChangeAspect="1"/>
          </p:cNvPicPr>
          <p:nvPr/>
        </p:nvPicPr>
        <p:blipFill>
          <a:blip r:embed="rId8"/>
          <a:stretch>
            <a:fillRect/>
          </a:stretch>
        </p:blipFill>
        <p:spPr>
          <a:xfrm>
            <a:off x="308345" y="220129"/>
            <a:ext cx="2011777" cy="918601"/>
          </a:xfrm>
          <a:prstGeom prst="rect">
            <a:avLst/>
          </a:prstGeom>
        </p:spPr>
      </p:pic>
      <p:sp>
        <p:nvSpPr>
          <p:cNvPr id="9" name="Title 1">
            <a:extLst>
              <a:ext uri="{FF2B5EF4-FFF2-40B4-BE49-F238E27FC236}">
                <a16:creationId xmlns:a16="http://schemas.microsoft.com/office/drawing/2014/main" id="{777143DD-E4E7-496C-AC3A-A37A3840C9FE}"/>
              </a:ext>
            </a:extLst>
          </p:cNvPr>
          <p:cNvSpPr txBox="1">
            <a:spLocks/>
          </p:cNvSpPr>
          <p:nvPr/>
        </p:nvSpPr>
        <p:spPr>
          <a:xfrm rot="16200000">
            <a:off x="3093290" y="3194951"/>
            <a:ext cx="6475688" cy="446371"/>
          </a:xfrm>
          <a:prstGeom prst="rect">
            <a:avLst/>
          </a:prstGeom>
          <a:solidFill>
            <a:schemeClr val="accent5">
              <a:lumMod val="50000"/>
            </a:schemeClr>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400" dirty="0">
                <a:solidFill>
                  <a:schemeClr val="bg1"/>
                </a:solidFill>
              </a:rPr>
              <a:t>MECE MATHS 2020 LEARNING JOURNEY</a:t>
            </a:r>
          </a:p>
        </p:txBody>
      </p:sp>
      <p:pic>
        <p:nvPicPr>
          <p:cNvPr id="12" name="Picture 11">
            <a:extLst>
              <a:ext uri="{FF2B5EF4-FFF2-40B4-BE49-F238E27FC236}">
                <a16:creationId xmlns:a16="http://schemas.microsoft.com/office/drawing/2014/main" id="{41B6E816-C114-47D3-BC55-BC544179B47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928040" y="-43585"/>
            <a:ext cx="964019" cy="723014"/>
          </a:xfrm>
          <a:prstGeom prst="rect">
            <a:avLst/>
          </a:prstGeom>
        </p:spPr>
      </p:pic>
      <p:pic>
        <p:nvPicPr>
          <p:cNvPr id="15" name="Picture 14">
            <a:extLst>
              <a:ext uri="{FF2B5EF4-FFF2-40B4-BE49-F238E27FC236}">
                <a16:creationId xmlns:a16="http://schemas.microsoft.com/office/drawing/2014/main" id="{BE712D65-4482-444E-A59E-D6173A4AABC0}"/>
              </a:ext>
            </a:extLst>
          </p:cNvPr>
          <p:cNvPicPr>
            <a:picLocks noChangeAspect="1"/>
          </p:cNvPicPr>
          <p:nvPr/>
        </p:nvPicPr>
        <p:blipFill rotWithShape="1">
          <a:blip r:embed="rId10">
            <a:extLst>
              <a:ext uri="{28A0092B-C50C-407E-A947-70E740481C1C}">
                <a14:useLocalDpi xmlns:a14="http://schemas.microsoft.com/office/drawing/2010/main" val="0"/>
              </a:ext>
            </a:extLst>
          </a:blip>
          <a:srcRect t="11503" b="17667"/>
          <a:stretch/>
        </p:blipFill>
        <p:spPr>
          <a:xfrm>
            <a:off x="6912127" y="15932"/>
            <a:ext cx="1515943" cy="603979"/>
          </a:xfrm>
          <a:prstGeom prst="rect">
            <a:avLst/>
          </a:prstGeom>
        </p:spPr>
      </p:pic>
      <p:pic>
        <p:nvPicPr>
          <p:cNvPr id="5" name="Audio 4">
            <a:hlinkClick r:id="" action="ppaction://media"/>
            <a:extLst>
              <a:ext uri="{FF2B5EF4-FFF2-40B4-BE49-F238E27FC236}">
                <a16:creationId xmlns:a16="http://schemas.microsoft.com/office/drawing/2014/main" id="{D5308679-CE4A-410A-9737-526A2A1358F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10038925"/>
      </p:ext>
    </p:extLst>
  </p:cSld>
  <p:clrMapOvr>
    <a:masterClrMapping/>
  </p:clrMapOvr>
  <mc:AlternateContent xmlns:mc="http://schemas.openxmlformats.org/markup-compatibility/2006" xmlns:p14="http://schemas.microsoft.com/office/powerpoint/2010/main">
    <mc:Choice Requires="p14">
      <p:transition spd="slow" p14:dur="2000" advTm="24372"/>
    </mc:Choice>
    <mc:Fallback xmlns="">
      <p:transition spd="slow" advTm="24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1303-76B8-4B2C-AC61-9D5E00C71172}"/>
              </a:ext>
            </a:extLst>
          </p:cNvPr>
          <p:cNvSpPr>
            <a:spLocks noGrp="1"/>
          </p:cNvSpPr>
          <p:nvPr>
            <p:ph type="ctrTitle"/>
          </p:nvPr>
        </p:nvSpPr>
        <p:spPr>
          <a:xfrm>
            <a:off x="0" y="1032022"/>
            <a:ext cx="12192000" cy="918601"/>
          </a:xfrm>
          <a:solidFill>
            <a:schemeClr val="accent5">
              <a:lumMod val="50000"/>
            </a:schemeClr>
          </a:solidFill>
        </p:spPr>
        <p:txBody>
          <a:bodyPr>
            <a:normAutofit/>
          </a:bodyPr>
          <a:lstStyle/>
          <a:p>
            <a:pPr algn="l"/>
            <a:r>
              <a:rPr lang="en-GB" sz="5800" dirty="0">
                <a:solidFill>
                  <a:schemeClr val="bg1"/>
                </a:solidFill>
                <a:latin typeface="Arial" panose="020B0604020202020204" pitchFamily="34" charset="0"/>
                <a:cs typeface="Arial" panose="020B0604020202020204" pitchFamily="34" charset="0"/>
              </a:rPr>
              <a:t>Extra Curricular </a:t>
            </a:r>
          </a:p>
        </p:txBody>
      </p:sp>
      <p:sp>
        <p:nvSpPr>
          <p:cNvPr id="3" name="Subtitle 2">
            <a:extLst>
              <a:ext uri="{FF2B5EF4-FFF2-40B4-BE49-F238E27FC236}">
                <a16:creationId xmlns:a16="http://schemas.microsoft.com/office/drawing/2014/main" id="{24E88100-1F72-430D-9F5A-D4E317A49D9E}"/>
              </a:ext>
            </a:extLst>
          </p:cNvPr>
          <p:cNvSpPr>
            <a:spLocks noGrp="1"/>
          </p:cNvSpPr>
          <p:nvPr>
            <p:ph type="subTitle" idx="1"/>
          </p:nvPr>
        </p:nvSpPr>
        <p:spPr>
          <a:xfrm>
            <a:off x="0" y="6019603"/>
            <a:ext cx="9144000" cy="347110"/>
          </a:xfrm>
        </p:spPr>
        <p:txBody>
          <a:bodyPr>
            <a:noAutofit/>
          </a:bodyPr>
          <a:lstStyle/>
          <a:p>
            <a:pPr algn="l"/>
            <a:r>
              <a:rPr lang="en-GB" sz="1600" dirty="0">
                <a:latin typeface="Arial" panose="020B0604020202020204" pitchFamily="34" charset="0"/>
                <a:cs typeface="Arial" panose="020B0604020202020204" pitchFamily="34" charset="0"/>
              </a:rPr>
              <a:t>Head of Mathematics: Mrs J Chopra</a:t>
            </a:r>
          </a:p>
          <a:p>
            <a:pPr algn="l"/>
            <a:r>
              <a:rPr lang="en-GB" sz="1600" dirty="0">
                <a:latin typeface="Arial" panose="020B0604020202020204" pitchFamily="34" charset="0"/>
                <a:cs typeface="Arial" panose="020B0604020202020204" pitchFamily="34" charset="0"/>
              </a:rPr>
              <a:t>Email: j.chopra@maidenerleghtrust.org</a:t>
            </a:r>
          </a:p>
        </p:txBody>
      </p:sp>
      <p:pic>
        <p:nvPicPr>
          <p:cNvPr id="4" name="Picture 3">
            <a:extLst>
              <a:ext uri="{FF2B5EF4-FFF2-40B4-BE49-F238E27FC236}">
                <a16:creationId xmlns:a16="http://schemas.microsoft.com/office/drawing/2014/main" id="{2F3DF061-D4CE-4AE8-AA6F-72C79265876A}"/>
              </a:ext>
            </a:extLst>
          </p:cNvPr>
          <p:cNvPicPr>
            <a:picLocks noChangeAspect="1"/>
          </p:cNvPicPr>
          <p:nvPr/>
        </p:nvPicPr>
        <p:blipFill rotWithShape="1">
          <a:blip r:embed="rId4"/>
          <a:srcRect t="96382"/>
          <a:stretch/>
        </p:blipFill>
        <p:spPr>
          <a:xfrm>
            <a:off x="0" y="6765438"/>
            <a:ext cx="12192000" cy="156670"/>
          </a:xfrm>
          <a:prstGeom prst="rect">
            <a:avLst/>
          </a:prstGeom>
        </p:spPr>
      </p:pic>
      <p:pic>
        <p:nvPicPr>
          <p:cNvPr id="5" name="Picture 4">
            <a:extLst>
              <a:ext uri="{FF2B5EF4-FFF2-40B4-BE49-F238E27FC236}">
                <a16:creationId xmlns:a16="http://schemas.microsoft.com/office/drawing/2014/main" id="{2A6521DD-C2FE-4EBE-8A1F-E66FAF2967ED}"/>
              </a:ext>
            </a:extLst>
          </p:cNvPr>
          <p:cNvPicPr>
            <a:picLocks noChangeAspect="1"/>
          </p:cNvPicPr>
          <p:nvPr/>
        </p:nvPicPr>
        <p:blipFill>
          <a:blip r:embed="rId5"/>
          <a:stretch>
            <a:fillRect/>
          </a:stretch>
        </p:blipFill>
        <p:spPr>
          <a:xfrm>
            <a:off x="10039512" y="0"/>
            <a:ext cx="2011777" cy="918601"/>
          </a:xfrm>
          <a:prstGeom prst="rect">
            <a:avLst/>
          </a:prstGeom>
        </p:spPr>
      </p:pic>
      <p:pic>
        <p:nvPicPr>
          <p:cNvPr id="6" name="Picture 5">
            <a:extLst>
              <a:ext uri="{FF2B5EF4-FFF2-40B4-BE49-F238E27FC236}">
                <a16:creationId xmlns:a16="http://schemas.microsoft.com/office/drawing/2014/main" id="{3063A1B0-23E9-4099-BEC4-F01BFAC4B1F6}"/>
              </a:ext>
            </a:extLst>
          </p:cNvPr>
          <p:cNvPicPr>
            <a:picLocks noChangeAspect="1"/>
          </p:cNvPicPr>
          <p:nvPr/>
        </p:nvPicPr>
        <p:blipFill rotWithShape="1">
          <a:blip r:embed="rId6"/>
          <a:srcRect l="55870" t="31682" r="5217" b="35452"/>
          <a:stretch/>
        </p:blipFill>
        <p:spPr>
          <a:xfrm>
            <a:off x="195758" y="1942564"/>
            <a:ext cx="4744279" cy="2252869"/>
          </a:xfrm>
          <a:prstGeom prst="rect">
            <a:avLst/>
          </a:prstGeom>
        </p:spPr>
      </p:pic>
      <p:pic>
        <p:nvPicPr>
          <p:cNvPr id="7" name="Picture 6">
            <a:extLst>
              <a:ext uri="{FF2B5EF4-FFF2-40B4-BE49-F238E27FC236}">
                <a16:creationId xmlns:a16="http://schemas.microsoft.com/office/drawing/2014/main" id="{ECBB763E-7F6B-4C75-A9C4-227F16952134}"/>
              </a:ext>
            </a:extLst>
          </p:cNvPr>
          <p:cNvPicPr>
            <a:picLocks noChangeAspect="1"/>
          </p:cNvPicPr>
          <p:nvPr/>
        </p:nvPicPr>
        <p:blipFill rotWithShape="1">
          <a:blip r:embed="rId7"/>
          <a:srcRect l="57717" t="26075" r="10109" b="34099"/>
          <a:stretch/>
        </p:blipFill>
        <p:spPr>
          <a:xfrm>
            <a:off x="6165285" y="2131960"/>
            <a:ext cx="3041953" cy="2117035"/>
          </a:xfrm>
          <a:prstGeom prst="rect">
            <a:avLst/>
          </a:prstGeom>
        </p:spPr>
      </p:pic>
      <p:pic>
        <p:nvPicPr>
          <p:cNvPr id="8" name="Picture 7">
            <a:extLst>
              <a:ext uri="{FF2B5EF4-FFF2-40B4-BE49-F238E27FC236}">
                <a16:creationId xmlns:a16="http://schemas.microsoft.com/office/drawing/2014/main" id="{3F6EF9F3-3230-467B-A6F4-5DC90D0E2958}"/>
              </a:ext>
            </a:extLst>
          </p:cNvPr>
          <p:cNvPicPr>
            <a:picLocks noChangeAspect="1"/>
          </p:cNvPicPr>
          <p:nvPr/>
        </p:nvPicPr>
        <p:blipFill rotWithShape="1">
          <a:blip r:embed="rId8"/>
          <a:srcRect l="58261" t="28432" r="6739" b="37047"/>
          <a:stretch/>
        </p:blipFill>
        <p:spPr>
          <a:xfrm>
            <a:off x="5991933" y="4783092"/>
            <a:ext cx="3215305" cy="1782983"/>
          </a:xfrm>
          <a:prstGeom prst="rect">
            <a:avLst/>
          </a:prstGeom>
        </p:spPr>
      </p:pic>
      <p:pic>
        <p:nvPicPr>
          <p:cNvPr id="9" name="Picture 8">
            <a:extLst>
              <a:ext uri="{FF2B5EF4-FFF2-40B4-BE49-F238E27FC236}">
                <a16:creationId xmlns:a16="http://schemas.microsoft.com/office/drawing/2014/main" id="{B3543E26-82F7-4B01-9721-BD182DD97C88}"/>
              </a:ext>
            </a:extLst>
          </p:cNvPr>
          <p:cNvPicPr>
            <a:picLocks noChangeAspect="1"/>
          </p:cNvPicPr>
          <p:nvPr/>
        </p:nvPicPr>
        <p:blipFill rotWithShape="1">
          <a:blip r:embed="rId9"/>
          <a:srcRect l="57392" t="28432" r="6521" b="35452"/>
          <a:stretch/>
        </p:blipFill>
        <p:spPr>
          <a:xfrm>
            <a:off x="8733183" y="3212969"/>
            <a:ext cx="3215305" cy="1809164"/>
          </a:xfrm>
          <a:prstGeom prst="rect">
            <a:avLst/>
          </a:prstGeom>
        </p:spPr>
      </p:pic>
      <p:pic>
        <p:nvPicPr>
          <p:cNvPr id="10" name="Picture 9">
            <a:extLst>
              <a:ext uri="{FF2B5EF4-FFF2-40B4-BE49-F238E27FC236}">
                <a16:creationId xmlns:a16="http://schemas.microsoft.com/office/drawing/2014/main" id="{203AD2B3-12FB-4346-A851-EF6323E7F7F1}"/>
              </a:ext>
            </a:extLst>
          </p:cNvPr>
          <p:cNvPicPr>
            <a:picLocks noChangeAspect="1"/>
          </p:cNvPicPr>
          <p:nvPr/>
        </p:nvPicPr>
        <p:blipFill rotWithShape="1">
          <a:blip r:embed="rId10"/>
          <a:srcRect l="63696" t="27042" r="13043" b="29238"/>
          <a:stretch/>
        </p:blipFill>
        <p:spPr>
          <a:xfrm>
            <a:off x="0" y="4244737"/>
            <a:ext cx="1630018" cy="1722476"/>
          </a:xfrm>
          <a:prstGeom prst="rect">
            <a:avLst/>
          </a:prstGeom>
        </p:spPr>
      </p:pic>
      <p:sp>
        <p:nvSpPr>
          <p:cNvPr id="11" name="TextBox 10">
            <a:extLst>
              <a:ext uri="{FF2B5EF4-FFF2-40B4-BE49-F238E27FC236}">
                <a16:creationId xmlns:a16="http://schemas.microsoft.com/office/drawing/2014/main" id="{26EF3271-5B18-41C4-91F2-00B440C9C158}"/>
              </a:ext>
            </a:extLst>
          </p:cNvPr>
          <p:cNvSpPr txBox="1"/>
          <p:nvPr/>
        </p:nvSpPr>
        <p:spPr>
          <a:xfrm>
            <a:off x="3676686" y="4224826"/>
            <a:ext cx="1503104" cy="369332"/>
          </a:xfrm>
          <a:prstGeom prst="rect">
            <a:avLst/>
          </a:prstGeom>
          <a:solidFill>
            <a:srgbClr val="002060"/>
          </a:solidFill>
        </p:spPr>
        <p:txBody>
          <a:bodyPr wrap="none" rtlCol="0">
            <a:spAutoFit/>
          </a:bodyPr>
          <a:lstStyle/>
          <a:p>
            <a:r>
              <a:rPr lang="en-GB" dirty="0">
                <a:solidFill>
                  <a:schemeClr val="bg1"/>
                </a:solidFill>
              </a:rPr>
              <a:t>Bletchley Park</a:t>
            </a:r>
          </a:p>
        </p:txBody>
      </p:sp>
      <p:sp>
        <p:nvSpPr>
          <p:cNvPr id="12" name="TextBox 11">
            <a:extLst>
              <a:ext uri="{FF2B5EF4-FFF2-40B4-BE49-F238E27FC236}">
                <a16:creationId xmlns:a16="http://schemas.microsoft.com/office/drawing/2014/main" id="{AAE2EFD0-C9BC-43CD-BD3B-75B2CEA53DC8}"/>
              </a:ext>
            </a:extLst>
          </p:cNvPr>
          <p:cNvSpPr txBox="1"/>
          <p:nvPr/>
        </p:nvSpPr>
        <p:spPr>
          <a:xfrm>
            <a:off x="9441181" y="2080026"/>
            <a:ext cx="2097049" cy="369332"/>
          </a:xfrm>
          <a:prstGeom prst="rect">
            <a:avLst/>
          </a:prstGeom>
          <a:solidFill>
            <a:srgbClr val="002060"/>
          </a:solidFill>
        </p:spPr>
        <p:txBody>
          <a:bodyPr wrap="none" rtlCol="0">
            <a:spAutoFit/>
          </a:bodyPr>
          <a:lstStyle/>
          <a:p>
            <a:r>
              <a:rPr lang="en-GB" dirty="0">
                <a:solidFill>
                  <a:schemeClr val="bg1"/>
                </a:solidFill>
              </a:rPr>
              <a:t>The Bank of England</a:t>
            </a:r>
          </a:p>
        </p:txBody>
      </p:sp>
      <p:sp>
        <p:nvSpPr>
          <p:cNvPr id="13" name="TextBox 12">
            <a:extLst>
              <a:ext uri="{FF2B5EF4-FFF2-40B4-BE49-F238E27FC236}">
                <a16:creationId xmlns:a16="http://schemas.microsoft.com/office/drawing/2014/main" id="{42D21A52-7933-4CE9-BAFC-548D12A94CCA}"/>
              </a:ext>
            </a:extLst>
          </p:cNvPr>
          <p:cNvSpPr txBox="1"/>
          <p:nvPr/>
        </p:nvSpPr>
        <p:spPr>
          <a:xfrm>
            <a:off x="6533608" y="4342099"/>
            <a:ext cx="1385700" cy="369332"/>
          </a:xfrm>
          <a:prstGeom prst="rect">
            <a:avLst/>
          </a:prstGeom>
          <a:solidFill>
            <a:srgbClr val="002060"/>
          </a:solidFill>
        </p:spPr>
        <p:txBody>
          <a:bodyPr wrap="none" rtlCol="0">
            <a:spAutoFit/>
          </a:bodyPr>
          <a:lstStyle/>
          <a:p>
            <a:r>
              <a:rPr lang="en-GB" dirty="0" err="1">
                <a:solidFill>
                  <a:schemeClr val="bg1"/>
                </a:solidFill>
              </a:rPr>
              <a:t>Ewelme</a:t>
            </a:r>
            <a:r>
              <a:rPr lang="en-GB" dirty="0">
                <a:solidFill>
                  <a:schemeClr val="bg1"/>
                </a:solidFill>
              </a:rPr>
              <a:t> Park</a:t>
            </a:r>
          </a:p>
        </p:txBody>
      </p:sp>
      <p:sp>
        <p:nvSpPr>
          <p:cNvPr id="14" name="TextBox 13">
            <a:extLst>
              <a:ext uri="{FF2B5EF4-FFF2-40B4-BE49-F238E27FC236}">
                <a16:creationId xmlns:a16="http://schemas.microsoft.com/office/drawing/2014/main" id="{2D3DE54F-5C00-4808-A908-52FD09EDB8E2}"/>
              </a:ext>
            </a:extLst>
          </p:cNvPr>
          <p:cNvSpPr txBox="1"/>
          <p:nvPr/>
        </p:nvSpPr>
        <p:spPr>
          <a:xfrm>
            <a:off x="9659700" y="5319010"/>
            <a:ext cx="1748107" cy="369332"/>
          </a:xfrm>
          <a:prstGeom prst="rect">
            <a:avLst/>
          </a:prstGeom>
          <a:solidFill>
            <a:srgbClr val="002060"/>
          </a:solidFill>
        </p:spPr>
        <p:txBody>
          <a:bodyPr wrap="none" rtlCol="0">
            <a:spAutoFit/>
          </a:bodyPr>
          <a:lstStyle/>
          <a:p>
            <a:r>
              <a:rPr lang="en-GB" dirty="0">
                <a:solidFill>
                  <a:schemeClr val="bg1"/>
                </a:solidFill>
              </a:rPr>
              <a:t>Racecourse Days</a:t>
            </a:r>
          </a:p>
        </p:txBody>
      </p:sp>
      <p:sp>
        <p:nvSpPr>
          <p:cNvPr id="15" name="TextBox 14">
            <a:extLst>
              <a:ext uri="{FF2B5EF4-FFF2-40B4-BE49-F238E27FC236}">
                <a16:creationId xmlns:a16="http://schemas.microsoft.com/office/drawing/2014/main" id="{042B2963-CDC1-4074-A148-717A0C2F1243}"/>
              </a:ext>
            </a:extLst>
          </p:cNvPr>
          <p:cNvSpPr txBox="1"/>
          <p:nvPr/>
        </p:nvSpPr>
        <p:spPr>
          <a:xfrm>
            <a:off x="1816345" y="5439410"/>
            <a:ext cx="1736053" cy="369332"/>
          </a:xfrm>
          <a:prstGeom prst="rect">
            <a:avLst/>
          </a:prstGeom>
          <a:solidFill>
            <a:srgbClr val="002060"/>
          </a:solidFill>
        </p:spPr>
        <p:txBody>
          <a:bodyPr wrap="none" rtlCol="0">
            <a:spAutoFit/>
          </a:bodyPr>
          <a:lstStyle/>
          <a:p>
            <a:r>
              <a:rPr lang="en-GB" dirty="0">
                <a:solidFill>
                  <a:schemeClr val="bg1"/>
                </a:solidFill>
              </a:rPr>
              <a:t>UKMT Challenge</a:t>
            </a:r>
          </a:p>
        </p:txBody>
      </p:sp>
      <p:pic>
        <p:nvPicPr>
          <p:cNvPr id="16" name="Audio 15">
            <a:hlinkClick r:id="" action="ppaction://media"/>
            <a:extLst>
              <a:ext uri="{FF2B5EF4-FFF2-40B4-BE49-F238E27FC236}">
                <a16:creationId xmlns:a16="http://schemas.microsoft.com/office/drawing/2014/main" id="{205548FB-AFC2-4994-91DB-CB2CC29EBC2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9552208"/>
      </p:ext>
    </p:extLst>
  </p:cSld>
  <p:clrMapOvr>
    <a:masterClrMapping/>
  </p:clrMapOvr>
  <mc:AlternateContent xmlns:mc="http://schemas.openxmlformats.org/markup-compatibility/2006" xmlns:p14="http://schemas.microsoft.com/office/powerpoint/2010/main">
    <mc:Choice Requires="p14">
      <p:transition spd="slow" p14:dur="2000" advTm="75580"/>
    </mc:Choice>
    <mc:Fallback xmlns="">
      <p:transition spd="slow" advTm="75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1303-76B8-4B2C-AC61-9D5E00C71172}"/>
              </a:ext>
            </a:extLst>
          </p:cNvPr>
          <p:cNvSpPr>
            <a:spLocks noGrp="1"/>
          </p:cNvSpPr>
          <p:nvPr>
            <p:ph type="ctrTitle"/>
          </p:nvPr>
        </p:nvSpPr>
        <p:spPr>
          <a:xfrm>
            <a:off x="0" y="1032022"/>
            <a:ext cx="12192000" cy="918601"/>
          </a:xfrm>
          <a:solidFill>
            <a:schemeClr val="accent5">
              <a:lumMod val="50000"/>
            </a:schemeClr>
          </a:solidFill>
        </p:spPr>
        <p:txBody>
          <a:bodyPr>
            <a:normAutofit fontScale="90000"/>
          </a:bodyPr>
          <a:lstStyle/>
          <a:p>
            <a:pPr algn="l"/>
            <a:r>
              <a:rPr lang="en-GB" dirty="0">
                <a:solidFill>
                  <a:schemeClr val="bg1"/>
                </a:solidFill>
                <a:latin typeface="Arial" panose="020B0604020202020204" pitchFamily="34" charset="0"/>
                <a:cs typeface="Arial" panose="020B0604020202020204" pitchFamily="34" charset="0"/>
              </a:rPr>
              <a:t>Online Platforms, Support and Results </a:t>
            </a:r>
          </a:p>
        </p:txBody>
      </p:sp>
      <p:sp>
        <p:nvSpPr>
          <p:cNvPr id="3" name="Subtitle 2">
            <a:extLst>
              <a:ext uri="{FF2B5EF4-FFF2-40B4-BE49-F238E27FC236}">
                <a16:creationId xmlns:a16="http://schemas.microsoft.com/office/drawing/2014/main" id="{24E88100-1F72-430D-9F5A-D4E317A49D9E}"/>
              </a:ext>
            </a:extLst>
          </p:cNvPr>
          <p:cNvSpPr>
            <a:spLocks noGrp="1"/>
          </p:cNvSpPr>
          <p:nvPr>
            <p:ph type="subTitle" idx="1"/>
          </p:nvPr>
        </p:nvSpPr>
        <p:spPr>
          <a:xfrm>
            <a:off x="0" y="6019603"/>
            <a:ext cx="9144000" cy="347110"/>
          </a:xfrm>
        </p:spPr>
        <p:txBody>
          <a:bodyPr>
            <a:noAutofit/>
          </a:bodyPr>
          <a:lstStyle/>
          <a:p>
            <a:pPr algn="l"/>
            <a:r>
              <a:rPr lang="en-GB" sz="1600" dirty="0">
                <a:latin typeface="Arial" panose="020B0604020202020204" pitchFamily="34" charset="0"/>
                <a:cs typeface="Arial" panose="020B0604020202020204" pitchFamily="34" charset="0"/>
              </a:rPr>
              <a:t>Head of Mathematics: Mrs J Chopra</a:t>
            </a:r>
          </a:p>
          <a:p>
            <a:pPr algn="l"/>
            <a:r>
              <a:rPr lang="en-GB" sz="1600" dirty="0">
                <a:latin typeface="Arial" panose="020B0604020202020204" pitchFamily="34" charset="0"/>
                <a:cs typeface="Arial" panose="020B0604020202020204" pitchFamily="34" charset="0"/>
              </a:rPr>
              <a:t>Email: j.chopra@maidenerleghtrust.org</a:t>
            </a:r>
          </a:p>
        </p:txBody>
      </p:sp>
      <p:pic>
        <p:nvPicPr>
          <p:cNvPr id="4" name="Picture 3">
            <a:extLst>
              <a:ext uri="{FF2B5EF4-FFF2-40B4-BE49-F238E27FC236}">
                <a16:creationId xmlns:a16="http://schemas.microsoft.com/office/drawing/2014/main" id="{2F3DF061-D4CE-4AE8-AA6F-72C79265876A}"/>
              </a:ext>
            </a:extLst>
          </p:cNvPr>
          <p:cNvPicPr>
            <a:picLocks noChangeAspect="1"/>
          </p:cNvPicPr>
          <p:nvPr/>
        </p:nvPicPr>
        <p:blipFill rotWithShape="1">
          <a:blip r:embed="rId4"/>
          <a:srcRect t="96382"/>
          <a:stretch/>
        </p:blipFill>
        <p:spPr>
          <a:xfrm>
            <a:off x="0" y="6765438"/>
            <a:ext cx="12192000" cy="156670"/>
          </a:xfrm>
          <a:prstGeom prst="rect">
            <a:avLst/>
          </a:prstGeom>
        </p:spPr>
      </p:pic>
      <p:pic>
        <p:nvPicPr>
          <p:cNvPr id="5" name="Picture 4">
            <a:extLst>
              <a:ext uri="{FF2B5EF4-FFF2-40B4-BE49-F238E27FC236}">
                <a16:creationId xmlns:a16="http://schemas.microsoft.com/office/drawing/2014/main" id="{2A6521DD-C2FE-4EBE-8A1F-E66FAF2967ED}"/>
              </a:ext>
            </a:extLst>
          </p:cNvPr>
          <p:cNvPicPr>
            <a:picLocks noChangeAspect="1"/>
          </p:cNvPicPr>
          <p:nvPr/>
        </p:nvPicPr>
        <p:blipFill>
          <a:blip r:embed="rId5"/>
          <a:stretch>
            <a:fillRect/>
          </a:stretch>
        </p:blipFill>
        <p:spPr>
          <a:xfrm>
            <a:off x="10039512" y="0"/>
            <a:ext cx="2011777" cy="918601"/>
          </a:xfrm>
          <a:prstGeom prst="rect">
            <a:avLst/>
          </a:prstGeom>
        </p:spPr>
      </p:pic>
      <p:pic>
        <p:nvPicPr>
          <p:cNvPr id="6" name="Picture 5">
            <a:extLst>
              <a:ext uri="{FF2B5EF4-FFF2-40B4-BE49-F238E27FC236}">
                <a16:creationId xmlns:a16="http://schemas.microsoft.com/office/drawing/2014/main" id="{4B9D2D2D-3789-4AEF-8F82-786288F21BE7}"/>
              </a:ext>
            </a:extLst>
          </p:cNvPr>
          <p:cNvPicPr>
            <a:picLocks noChangeAspect="1"/>
          </p:cNvPicPr>
          <p:nvPr/>
        </p:nvPicPr>
        <p:blipFill rotWithShape="1">
          <a:blip r:embed="rId6"/>
          <a:srcRect l="59130" t="25108" r="13805" b="35645"/>
          <a:stretch/>
        </p:blipFill>
        <p:spPr>
          <a:xfrm>
            <a:off x="172278" y="2064044"/>
            <a:ext cx="3299791" cy="2690191"/>
          </a:xfrm>
          <a:prstGeom prst="rect">
            <a:avLst/>
          </a:prstGeom>
        </p:spPr>
      </p:pic>
      <p:pic>
        <p:nvPicPr>
          <p:cNvPr id="7" name="Picture 6">
            <a:extLst>
              <a:ext uri="{FF2B5EF4-FFF2-40B4-BE49-F238E27FC236}">
                <a16:creationId xmlns:a16="http://schemas.microsoft.com/office/drawing/2014/main" id="{8DDD8196-C7B8-4951-9482-82979B790CBE}"/>
              </a:ext>
            </a:extLst>
          </p:cNvPr>
          <p:cNvPicPr>
            <a:picLocks noChangeAspect="1"/>
          </p:cNvPicPr>
          <p:nvPr/>
        </p:nvPicPr>
        <p:blipFill rotWithShape="1">
          <a:blip r:embed="rId7"/>
          <a:srcRect l="8695" t="47728" r="31956" b="29012"/>
          <a:stretch/>
        </p:blipFill>
        <p:spPr>
          <a:xfrm>
            <a:off x="3922644" y="2064044"/>
            <a:ext cx="6480313" cy="1427924"/>
          </a:xfrm>
          <a:prstGeom prst="rect">
            <a:avLst/>
          </a:prstGeom>
        </p:spPr>
      </p:pic>
      <p:pic>
        <p:nvPicPr>
          <p:cNvPr id="8" name="Picture 7">
            <a:extLst>
              <a:ext uri="{FF2B5EF4-FFF2-40B4-BE49-F238E27FC236}">
                <a16:creationId xmlns:a16="http://schemas.microsoft.com/office/drawing/2014/main" id="{AC800091-24F6-4766-9583-EBEE2E03314D}"/>
              </a:ext>
            </a:extLst>
          </p:cNvPr>
          <p:cNvPicPr>
            <a:picLocks noChangeAspect="1"/>
          </p:cNvPicPr>
          <p:nvPr/>
        </p:nvPicPr>
        <p:blipFill rotWithShape="1">
          <a:blip r:embed="rId8"/>
          <a:srcRect l="3478" t="47535" r="51196" b="31633"/>
          <a:stretch/>
        </p:blipFill>
        <p:spPr>
          <a:xfrm>
            <a:off x="3617844" y="3605389"/>
            <a:ext cx="5526156" cy="1427924"/>
          </a:xfrm>
          <a:prstGeom prst="rect">
            <a:avLst/>
          </a:prstGeom>
        </p:spPr>
      </p:pic>
      <p:pic>
        <p:nvPicPr>
          <p:cNvPr id="9" name="Picture 8">
            <a:extLst>
              <a:ext uri="{FF2B5EF4-FFF2-40B4-BE49-F238E27FC236}">
                <a16:creationId xmlns:a16="http://schemas.microsoft.com/office/drawing/2014/main" id="{076E87AC-2D7A-4DCB-BAC1-3F0C93CA0B57}"/>
              </a:ext>
            </a:extLst>
          </p:cNvPr>
          <p:cNvPicPr>
            <a:picLocks noChangeAspect="1"/>
          </p:cNvPicPr>
          <p:nvPr/>
        </p:nvPicPr>
        <p:blipFill rotWithShape="1">
          <a:blip r:embed="rId9"/>
          <a:srcRect l="57065" t="30087" r="5761" b="56512"/>
          <a:stretch/>
        </p:blipFill>
        <p:spPr>
          <a:xfrm>
            <a:off x="3617844" y="5274557"/>
            <a:ext cx="4532244" cy="918601"/>
          </a:xfrm>
          <a:prstGeom prst="rect">
            <a:avLst/>
          </a:prstGeom>
        </p:spPr>
      </p:pic>
      <p:pic>
        <p:nvPicPr>
          <p:cNvPr id="10" name="Picture 9">
            <a:extLst>
              <a:ext uri="{FF2B5EF4-FFF2-40B4-BE49-F238E27FC236}">
                <a16:creationId xmlns:a16="http://schemas.microsoft.com/office/drawing/2014/main" id="{94BF0B84-A620-435E-903A-0AD6CC253096}"/>
              </a:ext>
            </a:extLst>
          </p:cNvPr>
          <p:cNvPicPr>
            <a:picLocks noChangeAspect="1"/>
          </p:cNvPicPr>
          <p:nvPr/>
        </p:nvPicPr>
        <p:blipFill rotWithShape="1">
          <a:blip r:embed="rId10"/>
          <a:srcRect l="63601" t="25883" r="8480" b="23075"/>
          <a:stretch/>
        </p:blipFill>
        <p:spPr>
          <a:xfrm>
            <a:off x="9395791" y="3482683"/>
            <a:ext cx="2385395" cy="2451845"/>
          </a:xfrm>
          <a:prstGeom prst="rect">
            <a:avLst/>
          </a:prstGeom>
        </p:spPr>
      </p:pic>
      <p:pic>
        <p:nvPicPr>
          <p:cNvPr id="11" name="Audio 10">
            <a:hlinkClick r:id="" action="ppaction://media"/>
            <a:extLst>
              <a:ext uri="{FF2B5EF4-FFF2-40B4-BE49-F238E27FC236}">
                <a16:creationId xmlns:a16="http://schemas.microsoft.com/office/drawing/2014/main" id="{DD463FD8-8043-434C-BC99-B7DACF03827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23964755"/>
      </p:ext>
    </p:extLst>
  </p:cSld>
  <p:clrMapOvr>
    <a:masterClrMapping/>
  </p:clrMapOvr>
  <mc:AlternateContent xmlns:mc="http://schemas.openxmlformats.org/markup-compatibility/2006" xmlns:p14="http://schemas.microsoft.com/office/powerpoint/2010/main">
    <mc:Choice Requires="p14">
      <p:transition spd="slow" p14:dur="2000" advTm="22451"/>
    </mc:Choice>
    <mc:Fallback xmlns="">
      <p:transition spd="slow" advTm="224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1303-76B8-4B2C-AC61-9D5E00C71172}"/>
              </a:ext>
            </a:extLst>
          </p:cNvPr>
          <p:cNvSpPr>
            <a:spLocks noGrp="1"/>
          </p:cNvSpPr>
          <p:nvPr>
            <p:ph type="ctrTitle"/>
          </p:nvPr>
        </p:nvSpPr>
        <p:spPr>
          <a:xfrm>
            <a:off x="0" y="1032022"/>
            <a:ext cx="12192000" cy="918601"/>
          </a:xfrm>
          <a:solidFill>
            <a:schemeClr val="accent5">
              <a:lumMod val="50000"/>
            </a:schemeClr>
          </a:solidFill>
        </p:spPr>
        <p:txBody>
          <a:bodyPr>
            <a:normAutofit/>
          </a:bodyPr>
          <a:lstStyle/>
          <a:p>
            <a:pPr algn="l"/>
            <a:r>
              <a:rPr lang="en-GB" dirty="0">
                <a:solidFill>
                  <a:schemeClr val="bg1"/>
                </a:solidFill>
                <a:latin typeface="Arial" panose="020B0604020202020204" pitchFamily="34" charset="0"/>
                <a:cs typeface="Arial" panose="020B0604020202020204" pitchFamily="34" charset="0"/>
              </a:rPr>
              <a:t>FAQ’s</a:t>
            </a:r>
          </a:p>
        </p:txBody>
      </p:sp>
      <p:pic>
        <p:nvPicPr>
          <p:cNvPr id="4" name="Picture 3">
            <a:extLst>
              <a:ext uri="{FF2B5EF4-FFF2-40B4-BE49-F238E27FC236}">
                <a16:creationId xmlns:a16="http://schemas.microsoft.com/office/drawing/2014/main" id="{2F3DF061-D4CE-4AE8-AA6F-72C79265876A}"/>
              </a:ext>
            </a:extLst>
          </p:cNvPr>
          <p:cNvPicPr>
            <a:picLocks noChangeAspect="1"/>
          </p:cNvPicPr>
          <p:nvPr/>
        </p:nvPicPr>
        <p:blipFill rotWithShape="1">
          <a:blip r:embed="rId4"/>
          <a:srcRect t="96382"/>
          <a:stretch/>
        </p:blipFill>
        <p:spPr>
          <a:xfrm>
            <a:off x="0" y="6765438"/>
            <a:ext cx="12192000" cy="156670"/>
          </a:xfrm>
          <a:prstGeom prst="rect">
            <a:avLst/>
          </a:prstGeom>
        </p:spPr>
      </p:pic>
      <p:pic>
        <p:nvPicPr>
          <p:cNvPr id="5" name="Picture 4">
            <a:extLst>
              <a:ext uri="{FF2B5EF4-FFF2-40B4-BE49-F238E27FC236}">
                <a16:creationId xmlns:a16="http://schemas.microsoft.com/office/drawing/2014/main" id="{2A6521DD-C2FE-4EBE-8A1F-E66FAF2967ED}"/>
              </a:ext>
            </a:extLst>
          </p:cNvPr>
          <p:cNvPicPr>
            <a:picLocks noChangeAspect="1"/>
          </p:cNvPicPr>
          <p:nvPr/>
        </p:nvPicPr>
        <p:blipFill>
          <a:blip r:embed="rId5"/>
          <a:stretch>
            <a:fillRect/>
          </a:stretch>
        </p:blipFill>
        <p:spPr>
          <a:xfrm>
            <a:off x="10039512" y="0"/>
            <a:ext cx="2011777" cy="918601"/>
          </a:xfrm>
          <a:prstGeom prst="rect">
            <a:avLst/>
          </a:prstGeom>
        </p:spPr>
      </p:pic>
      <p:sp>
        <p:nvSpPr>
          <p:cNvPr id="6" name="TextBox 5">
            <a:extLst>
              <a:ext uri="{FF2B5EF4-FFF2-40B4-BE49-F238E27FC236}">
                <a16:creationId xmlns:a16="http://schemas.microsoft.com/office/drawing/2014/main" id="{16DEEDEC-2B6D-482E-90CA-C935A2077542}"/>
              </a:ext>
            </a:extLst>
          </p:cNvPr>
          <p:cNvSpPr txBox="1"/>
          <p:nvPr/>
        </p:nvSpPr>
        <p:spPr>
          <a:xfrm>
            <a:off x="0" y="1950623"/>
            <a:ext cx="11714922" cy="4401205"/>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Q: Are students set according to ability </a:t>
            </a:r>
          </a:p>
          <a:p>
            <a:r>
              <a:rPr lang="en-GB" sz="1400" dirty="0">
                <a:latin typeface="Arial" panose="020B0604020202020204" pitchFamily="34" charset="0"/>
                <a:cs typeface="Arial" panose="020B0604020202020204" pitchFamily="34" charset="0"/>
              </a:rPr>
              <a:t>A: Yes, students will be tested on arrival to ensure that they receive the right level of support as well as challenge in their lessons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How often will my child receive homework</a:t>
            </a:r>
          </a:p>
          <a:p>
            <a:r>
              <a:rPr lang="en-GB" sz="1400" dirty="0">
                <a:latin typeface="Arial" panose="020B0604020202020204" pitchFamily="34" charset="0"/>
                <a:cs typeface="Arial" panose="020B0604020202020204" pitchFamily="34" charset="0"/>
              </a:rPr>
              <a:t>A: Every week, students will receive homework on a weekly basis with different levels of challenge.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How many students are there per class? </a:t>
            </a:r>
          </a:p>
          <a:p>
            <a:r>
              <a:rPr lang="en-GB" sz="1400" dirty="0">
                <a:latin typeface="Arial" panose="020B0604020202020204" pitchFamily="34" charset="0"/>
                <a:cs typeface="Arial" panose="020B0604020202020204" pitchFamily="34" charset="0"/>
              </a:rPr>
              <a:t>A: Top sets are usually larger with a maximum of 32 students. However, on average we benefit from smaller classes ranging from 15 – 28 students</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How many sets are there in Maths? </a:t>
            </a:r>
          </a:p>
          <a:p>
            <a:r>
              <a:rPr lang="en-GB" sz="1400" dirty="0">
                <a:latin typeface="Arial" panose="020B0604020202020204" pitchFamily="34" charset="0"/>
                <a:cs typeface="Arial" panose="020B0604020202020204" pitchFamily="34" charset="0"/>
              </a:rPr>
              <a:t>A: Usually 3 sets.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My child usually struggles with Maths, is there any support available? </a:t>
            </a:r>
          </a:p>
          <a:p>
            <a:r>
              <a:rPr lang="en-GB" sz="1400" dirty="0">
                <a:latin typeface="Arial" panose="020B0604020202020204" pitchFamily="34" charset="0"/>
                <a:cs typeface="Arial" panose="020B0604020202020204" pitchFamily="34" charset="0"/>
              </a:rPr>
              <a:t>A: Yes, we have a weekly drop in session after school where students can approach their teachers for support. We also have online platforms available (MathsWatch and Hegarty) which can be accessed our students at any time. We also have TA support available and the possibility to branch out into smaller sub groups for intervention if required.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My child enjoys mathematics and needs a higher level of challenge, what can the department do to support their needs? </a:t>
            </a:r>
          </a:p>
          <a:p>
            <a:r>
              <a:rPr lang="en-GB" sz="1400" dirty="0">
                <a:latin typeface="Arial" panose="020B0604020202020204" pitchFamily="34" charset="0"/>
                <a:cs typeface="Arial" panose="020B0604020202020204" pitchFamily="34" charset="0"/>
              </a:rPr>
              <a:t>A: We are a team of subject specialists and will move students onto a higher level of challenge (GCSE if need be) in lessons to ensure that your child continues to make progress and is appropriately challenged.</a:t>
            </a:r>
          </a:p>
        </p:txBody>
      </p:sp>
      <p:pic>
        <p:nvPicPr>
          <p:cNvPr id="3" name="Audio 2">
            <a:hlinkClick r:id="" action="ppaction://media"/>
            <a:extLst>
              <a:ext uri="{FF2B5EF4-FFF2-40B4-BE49-F238E27FC236}">
                <a16:creationId xmlns:a16="http://schemas.microsoft.com/office/drawing/2014/main" id="{472CE8BB-EB17-46AB-A797-DD8C46063E2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02669384"/>
      </p:ext>
    </p:extLst>
  </p:cSld>
  <p:clrMapOvr>
    <a:masterClrMapping/>
  </p:clrMapOvr>
  <mc:AlternateContent xmlns:mc="http://schemas.openxmlformats.org/markup-compatibility/2006" xmlns:p14="http://schemas.microsoft.com/office/powerpoint/2010/main">
    <mc:Choice Requires="p14">
      <p:transition spd="slow" p14:dur="2000" advTm="12235"/>
    </mc:Choice>
    <mc:Fallback xmlns="">
      <p:transition spd="slow" advTm="122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082E3B2-D867-4E7B-8F32-8FAE5119FCFE}"/>
              </a:ext>
            </a:extLst>
          </p:cNvPr>
          <p:cNvSpPr txBox="1"/>
          <p:nvPr/>
        </p:nvSpPr>
        <p:spPr>
          <a:xfrm>
            <a:off x="0" y="1950623"/>
            <a:ext cx="11714922" cy="3754874"/>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Q What are your results like as a department? </a:t>
            </a:r>
          </a:p>
          <a:p>
            <a:r>
              <a:rPr lang="en-GB" sz="1400" dirty="0">
                <a:latin typeface="Arial" panose="020B0604020202020204" pitchFamily="34" charset="0"/>
                <a:cs typeface="Arial" panose="020B0604020202020204" pitchFamily="34" charset="0"/>
              </a:rPr>
              <a:t>A: We are one of the best preforming departments in the school. We have benefited with a positive progress 8 score and continue to improve on this year by year.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How often are the students tested?</a:t>
            </a:r>
          </a:p>
          <a:p>
            <a:r>
              <a:rPr lang="en-GB" sz="1400" dirty="0">
                <a:latin typeface="Arial" panose="020B0604020202020204" pitchFamily="34" charset="0"/>
                <a:cs typeface="Arial" panose="020B0604020202020204" pitchFamily="34" charset="0"/>
              </a:rPr>
              <a:t>A: Students will be tested twice per half term. On arrival, students will receive a baseline test from which they will be set accordingly. Students will usually set one end of topic test and one end of term test.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Which exam board will the students sit as part of their GCSE exams? </a:t>
            </a:r>
          </a:p>
          <a:p>
            <a:r>
              <a:rPr lang="en-GB" sz="1400" dirty="0">
                <a:latin typeface="Arial" panose="020B0604020202020204" pitchFamily="34" charset="0"/>
                <a:cs typeface="Arial" panose="020B0604020202020204" pitchFamily="34" charset="0"/>
              </a:rPr>
              <a:t>A: Our students will sit the Edexcel exam board.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Q: How many exam papers are there in Maths and how long are they? </a:t>
            </a:r>
          </a:p>
          <a:p>
            <a:r>
              <a:rPr lang="en-GB" sz="1400" dirty="0">
                <a:latin typeface="Arial" panose="020B0604020202020204" pitchFamily="34" charset="0"/>
                <a:cs typeface="Arial" panose="020B0604020202020204" pitchFamily="34" charset="0"/>
              </a:rPr>
              <a:t>A: There are three papers, each 1h 30 minutes long. Students will entered into either higher tier (grade 9-3) or Foundation Tier (grades 5-1)</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For more information please email </a:t>
            </a:r>
            <a:r>
              <a:rPr lang="en-GB" sz="1400" dirty="0">
                <a:latin typeface="Arial" panose="020B0604020202020204" pitchFamily="34" charset="0"/>
                <a:cs typeface="Arial" panose="020B0604020202020204" pitchFamily="34" charset="0"/>
                <a:hlinkClick r:id="rId4"/>
              </a:rPr>
              <a:t>j.chopra@maidenerleghtrust.org</a:t>
            </a:r>
            <a:r>
              <a:rPr lang="en-GB" sz="1400" dirty="0">
                <a:latin typeface="Arial" panose="020B0604020202020204" pitchFamily="34" charset="0"/>
                <a:cs typeface="Arial" panose="020B0604020202020204" pitchFamily="34" charset="0"/>
              </a:rPr>
              <a:t> </a:t>
            </a:r>
          </a:p>
          <a:p>
            <a:endParaRPr lang="en-GB" sz="1400" dirty="0"/>
          </a:p>
          <a:p>
            <a:endParaRPr lang="en-GB" sz="1400" dirty="0"/>
          </a:p>
        </p:txBody>
      </p:sp>
      <p:sp>
        <p:nvSpPr>
          <p:cNvPr id="5" name="Title 1">
            <a:extLst>
              <a:ext uri="{FF2B5EF4-FFF2-40B4-BE49-F238E27FC236}">
                <a16:creationId xmlns:a16="http://schemas.microsoft.com/office/drawing/2014/main" id="{36674EDA-FC71-499F-A06B-4E526E2869EF}"/>
              </a:ext>
            </a:extLst>
          </p:cNvPr>
          <p:cNvSpPr txBox="1">
            <a:spLocks/>
          </p:cNvSpPr>
          <p:nvPr/>
        </p:nvSpPr>
        <p:spPr>
          <a:xfrm>
            <a:off x="0" y="1032022"/>
            <a:ext cx="12192000" cy="918601"/>
          </a:xfrm>
          <a:prstGeom prst="rect">
            <a:avLst/>
          </a:prstGeom>
          <a:solidFill>
            <a:schemeClr val="accent5">
              <a:lumMod val="5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chemeClr val="bg1"/>
                </a:solidFill>
              </a:rPr>
              <a:t>FAQ’s</a:t>
            </a:r>
          </a:p>
        </p:txBody>
      </p:sp>
      <p:pic>
        <p:nvPicPr>
          <p:cNvPr id="6" name="Picture 5">
            <a:extLst>
              <a:ext uri="{FF2B5EF4-FFF2-40B4-BE49-F238E27FC236}">
                <a16:creationId xmlns:a16="http://schemas.microsoft.com/office/drawing/2014/main" id="{DEF6293F-3A62-471B-B6F8-2300B1F388A3}"/>
              </a:ext>
            </a:extLst>
          </p:cNvPr>
          <p:cNvPicPr>
            <a:picLocks noChangeAspect="1"/>
          </p:cNvPicPr>
          <p:nvPr/>
        </p:nvPicPr>
        <p:blipFill>
          <a:blip r:embed="rId5"/>
          <a:stretch>
            <a:fillRect/>
          </a:stretch>
        </p:blipFill>
        <p:spPr>
          <a:xfrm>
            <a:off x="10039512" y="0"/>
            <a:ext cx="2011777" cy="918601"/>
          </a:xfrm>
          <a:prstGeom prst="rect">
            <a:avLst/>
          </a:prstGeom>
        </p:spPr>
      </p:pic>
      <p:pic>
        <p:nvPicPr>
          <p:cNvPr id="2" name="Audio 1">
            <a:hlinkClick r:id="" action="ppaction://media"/>
            <a:extLst>
              <a:ext uri="{FF2B5EF4-FFF2-40B4-BE49-F238E27FC236}">
                <a16:creationId xmlns:a16="http://schemas.microsoft.com/office/drawing/2014/main" id="{C89B6AC9-426D-4B85-A021-875FEBB92F3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76058224"/>
      </p:ext>
    </p:extLst>
  </p:cSld>
  <p:clrMapOvr>
    <a:masterClrMapping/>
  </p:clrMapOvr>
  <mc:AlternateContent xmlns:mc="http://schemas.openxmlformats.org/markup-compatibility/2006" xmlns:p14="http://schemas.microsoft.com/office/powerpoint/2010/main">
    <mc:Choice Requires="p14">
      <p:transition spd="slow" p14:dur="2000" advTm="16479"/>
    </mc:Choice>
    <mc:Fallback xmlns="">
      <p:transition spd="slow" advTm="16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924C29B-4F87-4509-AC39-78927B257380}"/>
              </a:ext>
            </a:extLst>
          </p:cNvPr>
          <p:cNvPicPr>
            <a:picLocks noChangeAspect="1"/>
          </p:cNvPicPr>
          <p:nvPr/>
        </p:nvPicPr>
        <p:blipFill>
          <a:blip r:embed="rId2"/>
          <a:stretch>
            <a:fillRect/>
          </a:stretch>
        </p:blipFill>
        <p:spPr>
          <a:xfrm>
            <a:off x="4248312" y="2319130"/>
            <a:ext cx="3308605" cy="1510748"/>
          </a:xfrm>
          <a:prstGeom prst="rect">
            <a:avLst/>
          </a:prstGeom>
        </p:spPr>
      </p:pic>
    </p:spTree>
    <p:extLst>
      <p:ext uri="{BB962C8B-B14F-4D97-AF65-F5344CB8AC3E}">
        <p14:creationId xmlns:p14="http://schemas.microsoft.com/office/powerpoint/2010/main" val="14045919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340</TotalTime>
  <Words>797</Words>
  <Application>Microsoft Office PowerPoint</Application>
  <PresentationFormat>Widescreen</PresentationFormat>
  <Paragraphs>72</Paragraphs>
  <Slides>9</Slides>
  <Notes>0</Notes>
  <HiddenSlides>0</HiddenSlides>
  <MMClips>11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Wingdings</vt:lpstr>
      <vt:lpstr>Office Theme</vt:lpstr>
      <vt:lpstr>Welcome to Maiden Erlegh Chiltern Edge’s Maths Department </vt:lpstr>
      <vt:lpstr>Meet Our Maths Team</vt:lpstr>
      <vt:lpstr>Setting and Assessment </vt:lpstr>
      <vt:lpstr>Course Overview &amp; Content  (Higher &amp; Foundation) </vt:lpstr>
      <vt:lpstr>Extra Curricular </vt:lpstr>
      <vt:lpstr>Online Platforms, Support and Results </vt:lpstr>
      <vt:lpstr>FAQ’s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Maiden Erlegh Chiltern Edge’s Maths Department</dc:title>
  <dc:creator>J Chopra</dc:creator>
  <cp:lastModifiedBy>M Allen</cp:lastModifiedBy>
  <cp:revision>27</cp:revision>
  <dcterms:created xsi:type="dcterms:W3CDTF">2020-09-28T20:11:15Z</dcterms:created>
  <dcterms:modified xsi:type="dcterms:W3CDTF">2020-10-06T11:10:54Z</dcterms:modified>
</cp:coreProperties>
</file>