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50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1" r:id="rId6"/>
    <p:sldId id="262" r:id="rId7"/>
    <p:sldId id="264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66"/>
    <a:srgbClr val="FFFF99"/>
    <a:srgbClr val="CCECFF"/>
    <a:srgbClr val="CCFFCC"/>
    <a:srgbClr val="CCFF99"/>
    <a:srgbClr val="C78773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09" autoAdjust="0"/>
    <p:restoredTop sz="93238" autoAdjust="0"/>
  </p:normalViewPr>
  <p:slideViewPr>
    <p:cSldViewPr>
      <p:cViewPr varScale="1">
        <p:scale>
          <a:sx n="68" d="100"/>
          <a:sy n="68" d="100"/>
        </p:scale>
        <p:origin x="1434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C7DB09-BE08-4F78-95C5-8A06950ABC7A}" type="datetimeFigureOut">
              <a:rPr lang="en-GB" smtClean="0"/>
              <a:t>30/09/2020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A5D353-22E4-413A-BAE5-2D48BA2478B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05481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Issue</a:t>
            </a:r>
            <a:r>
              <a:rPr lang="en-GB" baseline="0" dirty="0"/>
              <a:t> students with a sticky note, on the sticky note write down an object for them to create using their whole bodies as a group. Suggestions of objects could be; Bicycle, Piano, Drum Kit, Clock, Car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A5D353-22E4-413A-BAE5-2D48BA2478B8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72536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8020" y="1769541"/>
            <a:ext cx="7080026" cy="1828801"/>
          </a:xfrm>
        </p:spPr>
        <p:txBody>
          <a:bodyPr anchor="b">
            <a:normAutofit/>
          </a:bodyPr>
          <a:lstStyle>
            <a:lvl1pPr algn="ctr">
              <a:defRPr sz="40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020" y="3598339"/>
            <a:ext cx="7080026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67F54-6252-4BE1-B778-3B67CE76D853}" type="datetimeFigureOut">
              <a:rPr lang="en-GB" smtClean="0"/>
              <a:t>30/09/2020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A4B32-5EFB-4A01-A1FB-2F2E0144B79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35577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67F54-6252-4BE1-B778-3B67CE76D853}" type="datetimeFigureOut">
              <a:rPr lang="en-GB" smtClean="0"/>
              <a:t>30/09/2020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A4B32-5EFB-4A01-A1FB-2F2E0144B79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2495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51" y="1761068"/>
            <a:ext cx="7192913" cy="1828813"/>
          </a:xfrm>
        </p:spPr>
        <p:txBody>
          <a:bodyPr anchor="b"/>
          <a:lstStyle>
            <a:lvl1pPr algn="ctr">
              <a:defRPr sz="3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551" y="3589879"/>
            <a:ext cx="7192913" cy="1507054"/>
          </a:xfrm>
        </p:spPr>
        <p:txBody>
          <a:bodyPr anchor="t"/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67F54-6252-4BE1-B778-3B67CE76D853}" type="datetimeFigureOut">
              <a:rPr lang="en-GB" smtClean="0"/>
              <a:t>30/09/2020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A4B32-5EFB-4A01-A1FB-2F2E0144B79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80861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347" y="1732449"/>
            <a:ext cx="3795373" cy="405875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2169" y="1732450"/>
            <a:ext cx="3798499" cy="4058751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67F54-6252-4BE1-B778-3B67CE76D853}" type="datetimeFigureOut">
              <a:rPr lang="en-GB" smtClean="0"/>
              <a:t>30/09/2020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A4B32-5EFB-4A01-A1FB-2F2E0144B79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1461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46" y="1734507"/>
            <a:ext cx="3816804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3864" y="1734507"/>
            <a:ext cx="3816804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4404" y="1835254"/>
            <a:ext cx="3657258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4404" y="2380138"/>
            <a:ext cx="3657258" cy="3411063"/>
          </a:xfrm>
        </p:spPr>
        <p:txBody>
          <a:bodyPr anchor="t"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1225" y="1835255"/>
            <a:ext cx="3671498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21225" y="2380138"/>
            <a:ext cx="3671498" cy="3411063"/>
          </a:xfrm>
        </p:spPr>
        <p:txBody>
          <a:bodyPr anchor="t"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67F54-6252-4BE1-B778-3B67CE76D853}" type="datetimeFigureOut">
              <a:rPr lang="en-GB" smtClean="0"/>
              <a:t>30/09/2020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A4B32-5EFB-4A01-A1FB-2F2E0144B79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8234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67F54-6252-4BE1-B778-3B67CE76D853}" type="datetimeFigureOut">
              <a:rPr lang="en-GB" smtClean="0"/>
              <a:t>30/09/2020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A4B32-5EFB-4A01-A1FB-2F2E0144B79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1405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67F54-6252-4BE1-B778-3B67CE76D853}" type="datetimeFigureOut">
              <a:rPr lang="en-GB" smtClean="0"/>
              <a:t>30/09/2020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A4B32-5EFB-4A01-A1FB-2F2E0144B79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5918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0"/>
            <a:ext cx="2780167" cy="1821918"/>
          </a:xfrm>
        </p:spPr>
        <p:txBody>
          <a:bodyPr anchor="b">
            <a:normAutofit/>
          </a:bodyPr>
          <a:lstStyle>
            <a:lvl1pPr algn="ctr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41725" y="609600"/>
            <a:ext cx="4808943" cy="51816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2431518"/>
            <a:ext cx="2780167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67F54-6252-4BE1-B778-3B67CE76D853}" type="datetimeFigureOut">
              <a:rPr lang="en-GB" smtClean="0"/>
              <a:t>30/09/2020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A4B32-5EFB-4A01-A1FB-2F2E0144B79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697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0249" y="609600"/>
            <a:ext cx="2688125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923"/>
            <a:ext cx="4451212" cy="1829338"/>
          </a:xfrm>
        </p:spPr>
        <p:txBody>
          <a:bodyPr anchor="b">
            <a:no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81914" y="763702"/>
            <a:ext cx="2456813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2439261"/>
            <a:ext cx="4451212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67F54-6252-4BE1-B778-3B67CE76D853}" type="datetimeFigureOut">
              <a:rPr lang="en-GB" smtClean="0"/>
              <a:t>30/09/2020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A4B32-5EFB-4A01-A1FB-2F2E0144B79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78835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413" y="547807"/>
            <a:ext cx="760634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4" y="4565255"/>
            <a:ext cx="7766495" cy="543472"/>
          </a:xfrm>
        </p:spPr>
        <p:txBody>
          <a:bodyPr anchor="b">
            <a:normAutofit/>
          </a:bodyPr>
          <a:lstStyle>
            <a:lvl1pPr algn="ctr">
              <a:defRPr sz="21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77012" y="695010"/>
            <a:ext cx="7384010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500"/>
            </a:lvl1pPr>
            <a:lvl2pPr marL="342900" indent="0">
              <a:buNone/>
              <a:defRPr sz="1500"/>
            </a:lvl2pPr>
            <a:lvl3pPr marL="685800" indent="0">
              <a:buNone/>
              <a:defRPr sz="15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5108728"/>
            <a:ext cx="7765322" cy="682472"/>
          </a:xfrm>
        </p:spPr>
        <p:txBody>
          <a:bodyPr anchor="t"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67F54-6252-4BE1-B778-3B67CE76D853}" type="datetimeFigureOut">
              <a:rPr lang="en-GB" smtClean="0"/>
              <a:t>30/09/2020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A4B32-5EFB-4A01-A1FB-2F2E0144B79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8322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608437"/>
            <a:ext cx="7765322" cy="3534344"/>
          </a:xfrm>
        </p:spPr>
        <p:txBody>
          <a:bodyPr anchor="ctr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295180"/>
            <a:ext cx="7765322" cy="1501826"/>
          </a:xfrm>
        </p:spPr>
        <p:txBody>
          <a:bodyPr anchor="ctr"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67F54-6252-4BE1-B778-3B67CE76D853}" type="datetimeFigureOut">
              <a:rPr lang="en-GB" smtClean="0"/>
              <a:t>30/09/2020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A4B32-5EFB-4A01-A1FB-2F2E0144B79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89412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992904"/>
          </a:xfrm>
        </p:spPr>
        <p:txBody>
          <a:bodyPr anchor="ctr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3"/>
            <a:ext cx="6564224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304353"/>
            <a:ext cx="7765322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67F54-6252-4BE1-B778-3B67CE76D853}" type="datetimeFigureOut">
              <a:rPr lang="en-GB" smtClean="0"/>
              <a:t>30/09/2020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A4B32-5EFB-4A01-A1FB-2F2E0144B79F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742950" y="884796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878537" y="2928258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615911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2126943"/>
            <a:ext cx="7765322" cy="2511835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9" y="4650556"/>
            <a:ext cx="7764149" cy="1140644"/>
          </a:xfrm>
        </p:spPr>
        <p:txBody>
          <a:bodyPr anchor="t"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67F54-6252-4BE1-B778-3B67CE76D853}" type="datetimeFigureOut">
              <a:rPr lang="en-GB" smtClean="0"/>
              <a:t>30/09/2020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A4B32-5EFB-4A01-A1FB-2F2E0144B79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74704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46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46" y="2571750"/>
            <a:ext cx="2475738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5033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76" y="2571750"/>
            <a:ext cx="2475738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4929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4929" y="2571750"/>
            <a:ext cx="2475738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67F54-6252-4BE1-B778-3B67CE76D853}" type="datetimeFigureOut">
              <a:rPr lang="en-GB" smtClean="0"/>
              <a:t>30/09/2020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A4B32-5EFB-4A01-A1FB-2F2E0144B79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1368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472" y="1818215"/>
            <a:ext cx="2504979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850" y="1818215"/>
            <a:ext cx="2504979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2038" y="1818215"/>
            <a:ext cx="2504979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46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15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763577" y="1938918"/>
            <a:ext cx="2319276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46" y="4480369"/>
            <a:ext cx="2475738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91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15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09307" y="1939094"/>
            <a:ext cx="2319276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76" y="4480368"/>
            <a:ext cx="2475738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5023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15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056774" y="1934432"/>
            <a:ext cx="2319276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4929" y="4480366"/>
            <a:ext cx="2475738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67F54-6252-4BE1-B778-3B67CE76D853}" type="datetimeFigureOut">
              <a:rPr lang="en-GB" smtClean="0"/>
              <a:t>30/09/2020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A4B32-5EFB-4A01-A1FB-2F2E0144B79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54246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67F54-6252-4BE1-B778-3B67CE76D853}" type="datetimeFigureOut">
              <a:rPr lang="en-GB" smtClean="0"/>
              <a:t>30/09/2020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A4B32-5EFB-4A01-A1FB-2F2E0144B79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95963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37302" y="609600"/>
            <a:ext cx="1713365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347" y="609600"/>
            <a:ext cx="5937654" cy="5181601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67F54-6252-4BE1-B778-3B67CE76D853}" type="datetimeFigureOut">
              <a:rPr lang="en-GB" smtClean="0"/>
              <a:t>30/09/2020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A4B32-5EFB-4A01-A1FB-2F2E0144B79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4271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46" y="1732450"/>
            <a:ext cx="776532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D5067F54-6252-4BE1-B778-3B67CE76D853}" type="datetimeFigureOut">
              <a:rPr lang="en-GB" smtClean="0"/>
              <a:t>30/09/2020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47" y="5883276"/>
            <a:ext cx="50046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EE7A4B32-5EFB-4A01-A1FB-2F2E0144B79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87982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51" r:id="rId1"/>
    <p:sldLayoutId id="2147484052" r:id="rId2"/>
    <p:sldLayoutId id="2147484053" r:id="rId3"/>
    <p:sldLayoutId id="2147484054" r:id="rId4"/>
    <p:sldLayoutId id="2147484055" r:id="rId5"/>
    <p:sldLayoutId id="2147484056" r:id="rId6"/>
    <p:sldLayoutId id="2147484057" r:id="rId7"/>
    <p:sldLayoutId id="2147484058" r:id="rId8"/>
    <p:sldLayoutId id="2147484059" r:id="rId9"/>
    <p:sldLayoutId id="2147484060" r:id="rId10"/>
    <p:sldLayoutId id="2147484061" r:id="rId11"/>
    <p:sldLayoutId id="2147484062" r:id="rId12"/>
    <p:sldLayoutId id="2147484063" r:id="rId13"/>
    <p:sldLayoutId id="2147484064" r:id="rId14"/>
    <p:sldLayoutId id="2147484065" r:id="rId15"/>
    <p:sldLayoutId id="2147484066" r:id="rId16"/>
    <p:sldLayoutId id="2147484067" r:id="rId17"/>
  </p:sldLayoutIdLst>
  <p:txStyles>
    <p:titleStyle>
      <a:lvl1pPr algn="ctr" defTabSz="342900" rtl="0" eaLnBrk="1" latinLnBrk="0" hangingPunct="1">
        <a:spcBef>
          <a:spcPct val="0"/>
        </a:spcBef>
        <a:buNone/>
        <a:defRPr sz="3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29500" algn="l" defTabSz="342900" rtl="0" eaLnBrk="1" latinLnBrk="0" hangingPunct="1">
        <a:spcBef>
          <a:spcPct val="20000"/>
        </a:spcBef>
        <a:spcAft>
          <a:spcPts val="450"/>
        </a:spcAft>
        <a:buClr>
          <a:schemeClr val="tx2"/>
        </a:buClr>
        <a:buSzPct val="70000"/>
        <a:buFont typeface="Wingdings 2" charset="2"/>
        <a:buChar char=""/>
        <a:defRPr sz="15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540000" indent="-202500" algn="l" defTabSz="342900" rtl="0" eaLnBrk="1" latinLnBrk="0" hangingPunct="1">
        <a:spcBef>
          <a:spcPct val="20000"/>
        </a:spcBef>
        <a:spcAft>
          <a:spcPts val="450"/>
        </a:spcAft>
        <a:buClr>
          <a:schemeClr val="tx2"/>
        </a:buClr>
        <a:buSzPct val="70000"/>
        <a:buFont typeface="Wingdings 2" charset="2"/>
        <a:buChar char=""/>
        <a:defRPr sz="135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769500" indent="-162000" algn="l" defTabSz="342900" rtl="0" eaLnBrk="1" latinLnBrk="0" hangingPunct="1">
        <a:spcBef>
          <a:spcPct val="20000"/>
        </a:spcBef>
        <a:spcAft>
          <a:spcPts val="450"/>
        </a:spcAft>
        <a:buClr>
          <a:schemeClr val="tx2"/>
        </a:buClr>
        <a:buSzPct val="70000"/>
        <a:buFont typeface="Wingdings 2" charset="2"/>
        <a:buChar char=""/>
        <a:defRPr sz="12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039500" indent="-162000" algn="l" defTabSz="342900" rtl="0" eaLnBrk="1" latinLnBrk="0" hangingPunct="1">
        <a:spcBef>
          <a:spcPct val="20000"/>
        </a:spcBef>
        <a:spcAft>
          <a:spcPts val="450"/>
        </a:spcAft>
        <a:buClr>
          <a:schemeClr val="tx2"/>
        </a:buClr>
        <a:buSzPct val="70000"/>
        <a:buFont typeface="Wingdings 2" charset="2"/>
        <a:buChar char=""/>
        <a:defRPr sz="105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255500" indent="-162000" algn="l" defTabSz="342900" rtl="0" eaLnBrk="1" latinLnBrk="0" hangingPunct="1">
        <a:spcBef>
          <a:spcPct val="20000"/>
        </a:spcBef>
        <a:spcAft>
          <a:spcPts val="450"/>
        </a:spcAft>
        <a:buClr>
          <a:schemeClr val="tx2"/>
        </a:buClr>
        <a:buSzPct val="70000"/>
        <a:buFont typeface="Wingdings 2" charset="2"/>
        <a:buChar char=""/>
        <a:defRPr sz="105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1510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2"/>
        </a:buClr>
        <a:buSzPct val="70000"/>
        <a:buFont typeface="Wingdings 2" charset="2"/>
        <a:buChar char=""/>
        <a:defRPr sz="105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18013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2"/>
        </a:buClr>
        <a:buSzPct val="70000"/>
        <a:buFont typeface="Wingdings 2" charset="2"/>
        <a:buChar char=""/>
        <a:defRPr sz="105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09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2"/>
        </a:buClr>
        <a:buSzPct val="70000"/>
        <a:buFont typeface="Wingdings 2" charset="2"/>
        <a:buChar char=""/>
        <a:defRPr sz="105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2329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2"/>
        </a:buClr>
        <a:buSzPct val="70000"/>
        <a:buFont typeface="Wingdings 2" charset="2"/>
        <a:buChar char=""/>
        <a:defRPr sz="105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544" y="188640"/>
            <a:ext cx="8435927" cy="891259"/>
          </a:xfrm>
        </p:spPr>
        <p:txBody>
          <a:bodyPr>
            <a:noAutofit/>
          </a:bodyPr>
          <a:lstStyle/>
          <a:p>
            <a:pPr algn="ctr"/>
            <a:r>
              <a:rPr lang="en-GB" sz="6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Physical Theatre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7604" y="5454017"/>
            <a:ext cx="7080026" cy="787400"/>
          </a:xfrm>
        </p:spPr>
        <p:txBody>
          <a:bodyPr>
            <a:normAutofit/>
          </a:bodyPr>
          <a:lstStyle/>
          <a:p>
            <a:r>
              <a:rPr lang="en-GB" dirty="0"/>
              <a:t>Autumn 2</a:t>
            </a:r>
          </a:p>
          <a:p>
            <a:r>
              <a:rPr lang="en-GB" dirty="0"/>
              <a:t>Year 8 </a:t>
            </a:r>
          </a:p>
        </p:txBody>
      </p:sp>
      <p:pic>
        <p:nvPicPr>
          <p:cNvPr id="4" name="Picture 2" descr="http://www.vsartsnm.org/img/current/Ecotone3_Pat-Berrett.wdw0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921" y="1921662"/>
            <a:ext cx="3510390" cy="2177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6-Point Star 4"/>
          <p:cNvSpPr/>
          <p:nvPr/>
        </p:nvSpPr>
        <p:spPr>
          <a:xfrm rot="1114880">
            <a:off x="7442050" y="5269617"/>
            <a:ext cx="1512168" cy="1635605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300" dirty="0"/>
              <a:t>1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1670" y="3873210"/>
            <a:ext cx="4085946" cy="158080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5334" y="2471747"/>
            <a:ext cx="2736348" cy="160532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0266" y="2197703"/>
            <a:ext cx="2153413" cy="215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739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908720"/>
            <a:ext cx="7765322" cy="727838"/>
          </a:xfrm>
        </p:spPr>
        <p:txBody>
          <a:bodyPr>
            <a:noAutofit/>
          </a:bodyPr>
          <a:lstStyle/>
          <a:p>
            <a:pPr algn="l"/>
            <a:r>
              <a:rPr lang="en-GB" sz="4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Learning Objective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2132856"/>
            <a:ext cx="8820980" cy="223224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600" dirty="0">
                <a:solidFill>
                  <a:schemeClr val="tx1"/>
                </a:solidFill>
              </a:rPr>
              <a:t>To be able to use your imagination to convey non-naturalistic Drama and evaluate your own and your peers’ work effectively using subject specific vocabulary.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75856" y="116632"/>
            <a:ext cx="5692724" cy="443137"/>
          </a:xfrm>
        </p:spPr>
        <p:txBody>
          <a:bodyPr/>
          <a:lstStyle/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2686010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3"/>
          <p:cNvSpPr/>
          <p:nvPr/>
        </p:nvSpPr>
        <p:spPr>
          <a:xfrm>
            <a:off x="143509" y="2376955"/>
            <a:ext cx="3186354" cy="2484276"/>
          </a:xfrm>
          <a:prstGeom prst="cloud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100" dirty="0"/>
              <a:t>PHYSICAL THEATRE???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03001" y="1588192"/>
            <a:ext cx="145816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50" dirty="0"/>
              <a:t>Express through movement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32082" y="5124191"/>
            <a:ext cx="145816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50" dirty="0"/>
              <a:t>Physicality of body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334280" y="4198390"/>
            <a:ext cx="145816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50" dirty="0"/>
              <a:t>Visual Theatre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690244" y="2849937"/>
            <a:ext cx="14581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50" dirty="0"/>
              <a:t>Challenges the idea of ‘traditional’ theatre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3509" y="5165247"/>
            <a:ext cx="1458162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50" dirty="0"/>
              <a:t>Appeals to the audience on an emotional level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-5991" y="1794843"/>
            <a:ext cx="145816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50" dirty="0"/>
              <a:t>Makes audience think</a:t>
            </a:r>
          </a:p>
        </p:txBody>
      </p:sp>
      <p:cxnSp>
        <p:nvCxnSpPr>
          <p:cNvPr id="18" name="Straight Arrow Connector 17"/>
          <p:cNvCxnSpPr>
            <a:endCxn id="9" idx="0"/>
          </p:cNvCxnSpPr>
          <p:nvPr/>
        </p:nvCxnSpPr>
        <p:spPr>
          <a:xfrm flipH="1">
            <a:off x="872590" y="4607554"/>
            <a:ext cx="351040" cy="55769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3205506" y="3132541"/>
            <a:ext cx="486054" cy="28173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2437436" y="4475390"/>
            <a:ext cx="380697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3066092" y="2134580"/>
            <a:ext cx="145816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50" dirty="0"/>
              <a:t>Over-exaggeration</a:t>
            </a:r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3080652" y="4059684"/>
            <a:ext cx="367881" cy="27720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1601671" y="1933262"/>
            <a:ext cx="135015" cy="5474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V="1">
            <a:off x="2593282" y="2315314"/>
            <a:ext cx="554849" cy="2678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H="1" flipV="1">
            <a:off x="723090" y="2315314"/>
            <a:ext cx="199183" cy="57675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/>
          <p:cNvSpPr/>
          <p:nvPr/>
        </p:nvSpPr>
        <p:spPr>
          <a:xfrm>
            <a:off x="5354193" y="1287971"/>
            <a:ext cx="3653592" cy="49705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GB" sz="2800" b="1" u="sng" dirty="0">
                <a:solidFill>
                  <a:srgbClr val="FFC000"/>
                </a:solidFill>
              </a:rPr>
              <a:t>What is Physical Theatre?</a:t>
            </a:r>
          </a:p>
          <a:p>
            <a:endParaRPr lang="en-GB" sz="2400" dirty="0"/>
          </a:p>
          <a:p>
            <a:pPr marL="257175" indent="-257175">
              <a:lnSpc>
                <a:spcPct val="150000"/>
              </a:lnSpc>
              <a:buFont typeface="+mj-lt"/>
              <a:buAutoNum type="arabicPeriod"/>
            </a:pPr>
            <a:r>
              <a:rPr lang="en-GB" sz="2000" dirty="0"/>
              <a:t>In groups of 4</a:t>
            </a:r>
          </a:p>
          <a:p>
            <a:pPr marL="257175" indent="-257175">
              <a:lnSpc>
                <a:spcPct val="150000"/>
              </a:lnSpc>
              <a:buFont typeface="+mj-lt"/>
              <a:buAutoNum type="arabicPeriod"/>
            </a:pPr>
            <a:r>
              <a:rPr lang="en-GB" sz="2000" dirty="0"/>
              <a:t>Mind map what you think is meant by the term Physical Theatre?</a:t>
            </a:r>
          </a:p>
          <a:p>
            <a:pPr marL="257175" indent="-257175">
              <a:lnSpc>
                <a:spcPct val="150000"/>
              </a:lnSpc>
              <a:buFont typeface="+mj-lt"/>
              <a:buAutoNum type="arabicPeriod"/>
            </a:pPr>
            <a:r>
              <a:rPr lang="en-GB" sz="2000" dirty="0"/>
              <a:t>What techniques do you think are most used in Physical Theatre?</a:t>
            </a:r>
          </a:p>
          <a:p>
            <a:pPr marL="257175" indent="-257175">
              <a:lnSpc>
                <a:spcPct val="150000"/>
              </a:lnSpc>
              <a:buFont typeface="+mj-lt"/>
              <a:buAutoNum type="arabicPeriod"/>
            </a:pPr>
            <a:r>
              <a:rPr lang="en-GB" sz="2000" dirty="0"/>
              <a:t>You have 3 minutes.</a:t>
            </a:r>
          </a:p>
        </p:txBody>
      </p:sp>
      <p:sp>
        <p:nvSpPr>
          <p:cNvPr id="2" name="Rectangle 1"/>
          <p:cNvSpPr/>
          <p:nvPr/>
        </p:nvSpPr>
        <p:spPr>
          <a:xfrm>
            <a:off x="-17837" y="0"/>
            <a:ext cx="9144000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dirty="0"/>
              <a:t>LO: To be able to use your imagination to convey non-naturalistic Drama and evaluate your own and your peers’ work effectively using subject specific vocabulary.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2517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585858"/>
            <a:ext cx="6172200" cy="857250"/>
          </a:xfrm>
        </p:spPr>
        <p:txBody>
          <a:bodyPr>
            <a:normAutofit fontScale="90000"/>
          </a:bodyPr>
          <a:lstStyle/>
          <a:p>
            <a:pPr algn="l"/>
            <a:r>
              <a:rPr lang="en-GB" sz="45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Object Transformation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4437" y="1434522"/>
            <a:ext cx="3600400" cy="5162829"/>
          </a:xfrm>
          <a:solidFill>
            <a:srgbClr val="00B050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27675" indent="0">
              <a:buNone/>
            </a:pPr>
            <a:r>
              <a:rPr lang="en-GB" sz="2000" b="1" u="sng" dirty="0">
                <a:solidFill>
                  <a:schemeClr val="bg1"/>
                </a:solidFill>
                <a:effectLst/>
              </a:rPr>
              <a:t>Success Criteria:</a:t>
            </a:r>
          </a:p>
          <a:p>
            <a:pPr marL="27675" indent="0">
              <a:buNone/>
            </a:pPr>
            <a:r>
              <a:rPr lang="en-GB" sz="2000" b="1" u="sng" dirty="0">
                <a:solidFill>
                  <a:schemeClr val="bg1"/>
                </a:solidFill>
                <a:effectLst/>
              </a:rPr>
              <a:t>Object transformation requires you to:</a:t>
            </a:r>
            <a:endParaRPr lang="en-GB" sz="2000" dirty="0">
              <a:solidFill>
                <a:schemeClr val="bg1"/>
              </a:solidFill>
              <a:effectLst/>
            </a:endParaRPr>
          </a:p>
          <a:p>
            <a:pPr>
              <a:buFont typeface="Wingdings" pitchFamily="2" charset="2"/>
              <a:buChar char="Ø"/>
            </a:pPr>
            <a:r>
              <a:rPr lang="en-GB" sz="2000" dirty="0">
                <a:solidFill>
                  <a:schemeClr val="bg1"/>
                </a:solidFill>
                <a:effectLst/>
              </a:rPr>
              <a:t>Turn the object in to ANYTHING</a:t>
            </a:r>
          </a:p>
          <a:p>
            <a:pPr>
              <a:buFont typeface="Wingdings" pitchFamily="2" charset="2"/>
              <a:buChar char="Ø"/>
            </a:pPr>
            <a:r>
              <a:rPr lang="en-GB" sz="2000" dirty="0">
                <a:solidFill>
                  <a:schemeClr val="bg1"/>
                </a:solidFill>
                <a:effectLst/>
              </a:rPr>
              <a:t>You need to use your IMAGINATION</a:t>
            </a:r>
          </a:p>
          <a:p>
            <a:pPr>
              <a:buFont typeface="Wingdings" pitchFamily="2" charset="2"/>
              <a:buChar char="Ø"/>
            </a:pPr>
            <a:r>
              <a:rPr lang="en-GB" sz="2000" dirty="0">
                <a:solidFill>
                  <a:schemeClr val="bg1"/>
                </a:solidFill>
                <a:effectLst/>
              </a:rPr>
              <a:t>Look around the room to help your ideas</a:t>
            </a:r>
          </a:p>
          <a:p>
            <a:pPr>
              <a:buFont typeface="Wingdings" pitchFamily="2" charset="2"/>
              <a:buChar char="Ø"/>
            </a:pPr>
            <a:r>
              <a:rPr lang="en-GB" sz="2000" dirty="0">
                <a:solidFill>
                  <a:schemeClr val="bg1"/>
                </a:solidFill>
                <a:effectLst/>
              </a:rPr>
              <a:t>Think of every day items.</a:t>
            </a:r>
          </a:p>
          <a:p>
            <a:pPr>
              <a:buFont typeface="Wingdings" pitchFamily="2" charset="2"/>
              <a:buChar char="Ø"/>
            </a:pPr>
            <a:r>
              <a:rPr lang="en-GB" sz="2000" dirty="0">
                <a:solidFill>
                  <a:schemeClr val="bg1"/>
                </a:solidFill>
                <a:effectLst/>
              </a:rPr>
              <a:t>Use movement</a:t>
            </a:r>
          </a:p>
          <a:p>
            <a:pPr>
              <a:buFont typeface="Wingdings" pitchFamily="2" charset="2"/>
              <a:buChar char="Ø"/>
            </a:pPr>
            <a:r>
              <a:rPr lang="en-GB" sz="2000" dirty="0">
                <a:solidFill>
                  <a:schemeClr val="bg1"/>
                </a:solidFill>
                <a:effectLst/>
              </a:rPr>
              <a:t>Use sound</a:t>
            </a:r>
          </a:p>
          <a:p>
            <a:pPr>
              <a:buFont typeface="Wingdings" pitchFamily="2" charset="2"/>
              <a:buChar char="Ø"/>
            </a:pPr>
            <a:r>
              <a:rPr lang="en-GB" sz="2000" dirty="0">
                <a:solidFill>
                  <a:schemeClr val="bg1"/>
                </a:solidFill>
                <a:effectLst/>
              </a:rPr>
              <a:t>Use over exaggeration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1379">
            <a:off x="7296342" y="2398861"/>
            <a:ext cx="1830084" cy="8817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1520" y="3539547"/>
            <a:ext cx="1461803" cy="176166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2591">
            <a:off x="7872873" y="5456703"/>
            <a:ext cx="1623054" cy="142679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6501">
            <a:off x="7983099" y="662239"/>
            <a:ext cx="799726" cy="154456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-17837" y="0"/>
            <a:ext cx="9144000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dirty="0"/>
              <a:t>LO: To be able to use your imagination to convey non-naturalistic Drama and evaluate your own and your peers’ work effectively using subject specific vocabulary.</a:t>
            </a:r>
            <a:endParaRPr lang="en-GB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120433" y="1434522"/>
            <a:ext cx="3371447" cy="5162829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>
            <a:lvl1pPr marL="257175" indent="-229500" algn="l" defTabSz="342900" rtl="0" eaLnBrk="1" latinLnBrk="0" hangingPunct="1">
              <a:spcBef>
                <a:spcPct val="20000"/>
              </a:spcBef>
              <a:spcAft>
                <a:spcPts val="45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5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lt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540000" indent="-202500" algn="l" defTabSz="342900" rtl="0" eaLnBrk="1" latinLnBrk="0" hangingPunct="1">
              <a:spcBef>
                <a:spcPct val="20000"/>
              </a:spcBef>
              <a:spcAft>
                <a:spcPts val="45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35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lt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2pPr>
            <a:lvl3pPr marL="769500" indent="-162000" algn="l" defTabSz="342900" rtl="0" eaLnBrk="1" latinLnBrk="0" hangingPunct="1">
              <a:spcBef>
                <a:spcPct val="20000"/>
              </a:spcBef>
              <a:spcAft>
                <a:spcPts val="45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2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lt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3pPr>
            <a:lvl4pPr marL="1039500" indent="-162000" algn="l" defTabSz="342900" rtl="0" eaLnBrk="1" latinLnBrk="0" hangingPunct="1">
              <a:spcBef>
                <a:spcPct val="20000"/>
              </a:spcBef>
              <a:spcAft>
                <a:spcPts val="45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05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lt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4pPr>
            <a:lvl5pPr marL="1255500" indent="-162000" algn="l" defTabSz="342900" rtl="0" eaLnBrk="1" latinLnBrk="0" hangingPunct="1">
              <a:spcBef>
                <a:spcPct val="20000"/>
              </a:spcBef>
              <a:spcAft>
                <a:spcPts val="45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05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lt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5pPr>
            <a:lvl6pPr marL="1510950" indent="-171450" algn="l" defTabSz="342900" rtl="0" eaLnBrk="1" latinLnBrk="0" hangingPunct="1">
              <a:spcBef>
                <a:spcPct val="20000"/>
              </a:spcBef>
              <a:spcAft>
                <a:spcPts val="45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05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lt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6pPr>
            <a:lvl7pPr marL="1801350" indent="-171450" algn="l" defTabSz="342900" rtl="0" eaLnBrk="1" latinLnBrk="0" hangingPunct="1">
              <a:spcBef>
                <a:spcPct val="20000"/>
              </a:spcBef>
              <a:spcAft>
                <a:spcPts val="45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05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lt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7pPr>
            <a:lvl8pPr marL="2091750" indent="-171450" algn="l" defTabSz="342900" rtl="0" eaLnBrk="1" latinLnBrk="0" hangingPunct="1">
              <a:spcBef>
                <a:spcPct val="20000"/>
              </a:spcBef>
              <a:spcAft>
                <a:spcPts val="45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05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lt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8pPr>
            <a:lvl9pPr marL="2329650" indent="-171450" algn="l" defTabSz="342900" rtl="0" eaLnBrk="1" latinLnBrk="0" hangingPunct="1">
              <a:spcBef>
                <a:spcPct val="20000"/>
              </a:spcBef>
              <a:spcAft>
                <a:spcPts val="45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05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lt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27675" indent="0">
              <a:buFont typeface="Wingdings 2" charset="2"/>
              <a:buNone/>
            </a:pPr>
            <a:r>
              <a:rPr lang="en-GB" sz="2000" b="1" u="sng" dirty="0">
                <a:solidFill>
                  <a:schemeClr val="bg1"/>
                </a:solidFill>
                <a:effectLst/>
              </a:rPr>
              <a:t>Task:</a:t>
            </a:r>
          </a:p>
          <a:p>
            <a:pPr marL="484875" indent="-457200">
              <a:buFont typeface="+mj-lt"/>
              <a:buAutoNum type="arabicPeriod"/>
            </a:pPr>
            <a:r>
              <a:rPr lang="en-GB" sz="2000" dirty="0">
                <a:solidFill>
                  <a:schemeClr val="bg1"/>
                </a:solidFill>
                <a:effectLst/>
              </a:rPr>
              <a:t>Sit in a large circle</a:t>
            </a:r>
          </a:p>
          <a:p>
            <a:pPr marL="484875" indent="-457200">
              <a:buFont typeface="+mj-lt"/>
              <a:buAutoNum type="arabicPeriod"/>
            </a:pPr>
            <a:r>
              <a:rPr lang="en-GB" sz="2000" dirty="0">
                <a:solidFill>
                  <a:schemeClr val="bg1"/>
                </a:solidFill>
                <a:effectLst/>
              </a:rPr>
              <a:t>Place a chair in the middle.</a:t>
            </a:r>
          </a:p>
          <a:p>
            <a:pPr marL="484875" indent="-457200">
              <a:buFont typeface="+mj-lt"/>
              <a:buAutoNum type="arabicPeriod"/>
            </a:pPr>
            <a:r>
              <a:rPr lang="en-GB" sz="2000" dirty="0">
                <a:solidFill>
                  <a:schemeClr val="bg1"/>
                </a:solidFill>
                <a:effectLst/>
              </a:rPr>
              <a:t>This is no longer a chair – it can be anything! </a:t>
            </a:r>
          </a:p>
          <a:p>
            <a:pPr marL="484875" indent="-457200">
              <a:buFont typeface="+mj-lt"/>
              <a:buAutoNum type="arabicPeriod"/>
            </a:pPr>
            <a:r>
              <a:rPr lang="en-GB" sz="2000" dirty="0">
                <a:solidFill>
                  <a:schemeClr val="bg1"/>
                </a:solidFill>
                <a:effectLst/>
              </a:rPr>
              <a:t>One at a time you will transform this chair into something other than a chair.</a:t>
            </a:r>
          </a:p>
          <a:p>
            <a:pPr marL="484875" indent="-457200">
              <a:buFont typeface="+mj-lt"/>
              <a:buAutoNum type="arabicPeriod"/>
            </a:pPr>
            <a:r>
              <a:rPr lang="en-GB" sz="2000" dirty="0">
                <a:solidFill>
                  <a:schemeClr val="bg1"/>
                </a:solidFill>
                <a:effectLst/>
              </a:rPr>
              <a:t>You have to be imaginative.</a:t>
            </a:r>
          </a:p>
          <a:p>
            <a:pPr marL="484875" indent="-457200">
              <a:buFont typeface="+mj-lt"/>
              <a:buAutoNum type="arabicPeriod"/>
            </a:pPr>
            <a:r>
              <a:rPr lang="en-GB" sz="2000" dirty="0">
                <a:solidFill>
                  <a:schemeClr val="bg1"/>
                </a:solidFill>
                <a:effectLst/>
              </a:rPr>
              <a:t>Use the success criteria to help guide you.</a:t>
            </a:r>
          </a:p>
        </p:txBody>
      </p:sp>
      <p:sp>
        <p:nvSpPr>
          <p:cNvPr id="4" name="Right Arrow 3"/>
          <p:cNvSpPr/>
          <p:nvPr/>
        </p:nvSpPr>
        <p:spPr>
          <a:xfrm>
            <a:off x="2428794" y="5301208"/>
            <a:ext cx="1279109" cy="432048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ight Arrow 11"/>
          <p:cNvSpPr/>
          <p:nvPr/>
        </p:nvSpPr>
        <p:spPr>
          <a:xfrm>
            <a:off x="6228184" y="3583888"/>
            <a:ext cx="1279109" cy="432048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Cloud 12"/>
          <p:cNvSpPr/>
          <p:nvPr/>
        </p:nvSpPr>
        <p:spPr>
          <a:xfrm>
            <a:off x="4227849" y="3189098"/>
            <a:ext cx="5400600" cy="3849893"/>
          </a:xfrm>
          <a:prstGeom prst="cloud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u="sng" dirty="0">
                <a:solidFill>
                  <a:schemeClr val="bg1"/>
                </a:solidFill>
              </a:rPr>
              <a:t>Mini Plenary</a:t>
            </a:r>
          </a:p>
          <a:p>
            <a:pPr algn="ctr"/>
            <a:endParaRPr lang="en-GB" sz="2400" dirty="0">
              <a:solidFill>
                <a:schemeClr val="bg1"/>
              </a:solidFill>
            </a:endParaRPr>
          </a:p>
          <a:p>
            <a:pPr algn="ctr"/>
            <a:r>
              <a:rPr lang="en-GB" sz="2400" dirty="0">
                <a:solidFill>
                  <a:schemeClr val="bg1"/>
                </a:solidFill>
              </a:rPr>
              <a:t>Why would actors/theatre companies use objects like a chair to represent other items?</a:t>
            </a:r>
          </a:p>
        </p:txBody>
      </p:sp>
    </p:spTree>
    <p:extLst>
      <p:ext uri="{BB962C8B-B14F-4D97-AF65-F5344CB8AC3E}">
        <p14:creationId xmlns:p14="http://schemas.microsoft.com/office/powerpoint/2010/main" val="74561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11" grpId="0" animBg="1"/>
      <p:bldP spid="4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746" y="577081"/>
            <a:ext cx="6288974" cy="755815"/>
          </a:xfrm>
        </p:spPr>
        <p:txBody>
          <a:bodyPr>
            <a:normAutofit fontScale="90000"/>
          </a:bodyPr>
          <a:lstStyle/>
          <a:p>
            <a:pPr algn="l"/>
            <a:r>
              <a:rPr lang="en-GB" sz="45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4746" y="1332896"/>
            <a:ext cx="5877414" cy="5408472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27675" indent="0">
              <a:buNone/>
            </a:pPr>
            <a:r>
              <a:rPr lang="en-GB" sz="2000" b="1" i="1" u="sng" dirty="0">
                <a:solidFill>
                  <a:schemeClr val="bg1"/>
                </a:solidFill>
              </a:rPr>
              <a:t>TASK OBJECTIVES:</a:t>
            </a:r>
          </a:p>
          <a:p>
            <a:r>
              <a:rPr lang="en-GB" sz="2000" dirty="0">
                <a:solidFill>
                  <a:schemeClr val="bg1"/>
                </a:solidFill>
              </a:rPr>
              <a:t>Get in to groups of 5 /6</a:t>
            </a:r>
          </a:p>
          <a:p>
            <a:r>
              <a:rPr lang="en-GB" sz="2000" dirty="0">
                <a:solidFill>
                  <a:schemeClr val="bg1"/>
                </a:solidFill>
              </a:rPr>
              <a:t>In your groups you need to work as a </a:t>
            </a:r>
            <a:r>
              <a:rPr lang="en-GB" sz="2000" b="1" dirty="0">
                <a:solidFill>
                  <a:schemeClr val="bg1"/>
                </a:solidFill>
              </a:rPr>
              <a:t>team!</a:t>
            </a:r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</a:rPr>
              <a:t>You will be given an object.</a:t>
            </a:r>
          </a:p>
          <a:p>
            <a:r>
              <a:rPr lang="en-GB" sz="2000" dirty="0">
                <a:solidFill>
                  <a:schemeClr val="bg1"/>
                </a:solidFill>
              </a:rPr>
              <a:t>You need to show that object by representing it through the </a:t>
            </a:r>
            <a:r>
              <a:rPr lang="en-GB" sz="20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PHYSICALITY OF YOUR BODY!</a:t>
            </a:r>
          </a:p>
          <a:p>
            <a:r>
              <a:rPr lang="en-GB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 the moment it MUST NOT MOVE OR MAKE SOUND.</a:t>
            </a:r>
          </a:p>
          <a:p>
            <a:r>
              <a:rPr lang="en-GB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Everyone in the group MUST be involved.</a:t>
            </a:r>
          </a:p>
          <a:p>
            <a:r>
              <a:rPr lang="en-GB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 are NOT to be a HUMAN in the OBJECT!</a:t>
            </a:r>
          </a:p>
          <a:p>
            <a:r>
              <a:rPr lang="en-GB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Don’t inform other groups, we will guess what your object is.</a:t>
            </a:r>
          </a:p>
          <a:p>
            <a:r>
              <a:rPr lang="en-GB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 only have 2 minutes!!!!!</a:t>
            </a:r>
          </a:p>
        </p:txBody>
      </p:sp>
      <p:sp>
        <p:nvSpPr>
          <p:cNvPr id="7" name="Rectangle 6"/>
          <p:cNvSpPr/>
          <p:nvPr/>
        </p:nvSpPr>
        <p:spPr>
          <a:xfrm>
            <a:off x="-17837" y="0"/>
            <a:ext cx="9144000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dirty="0"/>
              <a:t>LO: To be able to use your imagination to convey non-naturalistic Drama and evaluate your own and your peers’ work effectively using subject specific vocabulary.</a:t>
            </a:r>
            <a:endParaRPr lang="en-GB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6084167" y="764704"/>
            <a:ext cx="2920869" cy="597666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Autofit/>
          </a:bodyPr>
          <a:lstStyle>
            <a:lvl1pPr marL="257175" indent="-229500" algn="l" defTabSz="342900" rtl="0" eaLnBrk="1" latinLnBrk="0" hangingPunct="1">
              <a:spcBef>
                <a:spcPct val="20000"/>
              </a:spcBef>
              <a:spcAft>
                <a:spcPts val="45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5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lt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540000" indent="-202500" algn="l" defTabSz="342900" rtl="0" eaLnBrk="1" latinLnBrk="0" hangingPunct="1">
              <a:spcBef>
                <a:spcPct val="20000"/>
              </a:spcBef>
              <a:spcAft>
                <a:spcPts val="45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35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lt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2pPr>
            <a:lvl3pPr marL="769500" indent="-162000" algn="l" defTabSz="342900" rtl="0" eaLnBrk="1" latinLnBrk="0" hangingPunct="1">
              <a:spcBef>
                <a:spcPct val="20000"/>
              </a:spcBef>
              <a:spcAft>
                <a:spcPts val="45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2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lt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3pPr>
            <a:lvl4pPr marL="1039500" indent="-162000" algn="l" defTabSz="342900" rtl="0" eaLnBrk="1" latinLnBrk="0" hangingPunct="1">
              <a:spcBef>
                <a:spcPct val="20000"/>
              </a:spcBef>
              <a:spcAft>
                <a:spcPts val="45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05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lt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4pPr>
            <a:lvl5pPr marL="1255500" indent="-162000" algn="l" defTabSz="342900" rtl="0" eaLnBrk="1" latinLnBrk="0" hangingPunct="1">
              <a:spcBef>
                <a:spcPct val="20000"/>
              </a:spcBef>
              <a:spcAft>
                <a:spcPts val="45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05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lt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5pPr>
            <a:lvl6pPr marL="1510950" indent="-171450" algn="l" defTabSz="342900" rtl="0" eaLnBrk="1" latinLnBrk="0" hangingPunct="1">
              <a:spcBef>
                <a:spcPct val="20000"/>
              </a:spcBef>
              <a:spcAft>
                <a:spcPts val="45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05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lt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6pPr>
            <a:lvl7pPr marL="1801350" indent="-171450" algn="l" defTabSz="342900" rtl="0" eaLnBrk="1" latinLnBrk="0" hangingPunct="1">
              <a:spcBef>
                <a:spcPct val="20000"/>
              </a:spcBef>
              <a:spcAft>
                <a:spcPts val="45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05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lt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7pPr>
            <a:lvl8pPr marL="2091750" indent="-171450" algn="l" defTabSz="342900" rtl="0" eaLnBrk="1" latinLnBrk="0" hangingPunct="1">
              <a:spcBef>
                <a:spcPct val="20000"/>
              </a:spcBef>
              <a:spcAft>
                <a:spcPts val="45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05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lt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8pPr>
            <a:lvl9pPr marL="2329650" indent="-171450" algn="l" defTabSz="342900" rtl="0" eaLnBrk="1" latinLnBrk="0" hangingPunct="1">
              <a:spcBef>
                <a:spcPct val="20000"/>
              </a:spcBef>
              <a:spcAft>
                <a:spcPts val="45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05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lt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27675" indent="0">
              <a:buFont typeface="Wingdings 2" charset="2"/>
              <a:buNone/>
            </a:pPr>
            <a:r>
              <a:rPr lang="en-GB" sz="2000" b="1" u="sng" dirty="0">
                <a:solidFill>
                  <a:schemeClr val="bg1"/>
                </a:solidFill>
                <a:effectLst/>
              </a:rPr>
              <a:t>Success Criteria:</a:t>
            </a:r>
          </a:p>
          <a:p>
            <a:pPr marL="27675" indent="0">
              <a:buFont typeface="Wingdings 2" charset="2"/>
              <a:buNone/>
            </a:pPr>
            <a:r>
              <a:rPr lang="en-GB" sz="2000" b="1" u="sng" dirty="0">
                <a:solidFill>
                  <a:schemeClr val="bg1"/>
                </a:solidFill>
                <a:effectLst/>
              </a:rPr>
              <a:t>To successfully secure an A grade you must:</a:t>
            </a:r>
          </a:p>
          <a:p>
            <a:pPr>
              <a:buFont typeface="Wingdings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effectLst/>
              </a:rPr>
              <a:t>Use your body to convey non-naturalistic objects.</a:t>
            </a:r>
          </a:p>
          <a:p>
            <a:pPr marL="27675" indent="0">
              <a:buFont typeface="Wingdings 2" charset="2"/>
              <a:buNone/>
            </a:pPr>
            <a:r>
              <a:rPr lang="en-GB" sz="2000" b="1" u="sng" dirty="0">
                <a:solidFill>
                  <a:schemeClr val="bg1"/>
                </a:solidFill>
                <a:effectLst/>
              </a:rPr>
              <a:t>By consistently using:</a:t>
            </a:r>
          </a:p>
          <a:p>
            <a:pPr>
              <a:buFont typeface="Wingdings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effectLst/>
              </a:rPr>
              <a:t>Teamwork </a:t>
            </a:r>
          </a:p>
          <a:p>
            <a:pPr>
              <a:buFont typeface="Wingdings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effectLst/>
              </a:rPr>
              <a:t>Body in performance</a:t>
            </a:r>
          </a:p>
          <a:p>
            <a:pPr>
              <a:buFont typeface="Wingdings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effectLst/>
              </a:rPr>
              <a:t>Levels</a:t>
            </a:r>
          </a:p>
          <a:p>
            <a:pPr>
              <a:buFont typeface="Wingdings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effectLst/>
              </a:rPr>
              <a:t>Gestures</a:t>
            </a:r>
          </a:p>
          <a:p>
            <a:pPr>
              <a:buFont typeface="Wingdings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effectLst/>
              </a:rPr>
              <a:t>Over Exaggeration</a:t>
            </a:r>
          </a:p>
          <a:p>
            <a:pPr>
              <a:buFont typeface="Wingdings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effectLst/>
              </a:rPr>
              <a:t>Space</a:t>
            </a:r>
          </a:p>
          <a:p>
            <a:pPr>
              <a:buFont typeface="Wingdings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effectLst/>
              </a:rPr>
              <a:t>Posture</a:t>
            </a:r>
          </a:p>
          <a:p>
            <a:pPr>
              <a:buFont typeface="Wingdings" pitchFamily="2" charset="2"/>
              <a:buChar char="ü"/>
            </a:pPr>
            <a:endParaRPr lang="en-GB" sz="2000" dirty="0">
              <a:solidFill>
                <a:schemeClr val="bg1"/>
              </a:solidFill>
              <a:effectLst/>
            </a:endParaRPr>
          </a:p>
          <a:p>
            <a:pPr marL="27675" indent="0">
              <a:buFont typeface="Wingdings 2" charset="2"/>
              <a:buNone/>
            </a:pPr>
            <a:endParaRPr lang="en-GB" sz="2000" dirty="0">
              <a:solidFill>
                <a:schemeClr val="bg1"/>
              </a:solidFill>
              <a:effectLst/>
            </a:endParaRPr>
          </a:p>
          <a:p>
            <a:pPr marL="27675" indent="0">
              <a:buFont typeface="Wingdings 2" charset="2"/>
              <a:buNone/>
            </a:pPr>
            <a:endParaRPr lang="en-GB" sz="2000" b="1" u="sng" dirty="0">
              <a:solidFill>
                <a:schemeClr val="bg1"/>
              </a:solidFill>
              <a:effectLst/>
            </a:endParaRPr>
          </a:p>
        </p:txBody>
      </p:sp>
      <p:sp>
        <p:nvSpPr>
          <p:cNvPr id="6" name="Flowchart: Manual Operation 5"/>
          <p:cNvSpPr/>
          <p:nvPr/>
        </p:nvSpPr>
        <p:spPr>
          <a:xfrm>
            <a:off x="611560" y="1197379"/>
            <a:ext cx="5588847" cy="5660621"/>
          </a:xfrm>
          <a:prstGeom prst="flowChartManualOper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u="sng" dirty="0"/>
              <a:t>Mini Plenary</a:t>
            </a:r>
          </a:p>
          <a:p>
            <a:endParaRPr lang="en-GB" dirty="0"/>
          </a:p>
          <a:p>
            <a:endParaRPr lang="en-GB" sz="2000" dirty="0"/>
          </a:p>
          <a:p>
            <a:pPr marL="257175" indent="-257175">
              <a:lnSpc>
                <a:spcPct val="150000"/>
              </a:lnSpc>
              <a:buFont typeface="+mj-lt"/>
              <a:buAutoNum type="arabicPeriod"/>
            </a:pPr>
            <a:r>
              <a:rPr lang="en-GB" sz="2000" dirty="0"/>
              <a:t>What do you think their object is?</a:t>
            </a:r>
          </a:p>
          <a:p>
            <a:pPr marL="257175" indent="-257175">
              <a:lnSpc>
                <a:spcPct val="150000"/>
              </a:lnSpc>
              <a:buFont typeface="+mj-lt"/>
              <a:buAutoNum type="arabicPeriod"/>
            </a:pPr>
            <a:r>
              <a:rPr lang="en-GB" sz="2000" dirty="0"/>
              <a:t>Why do you think that?</a:t>
            </a:r>
          </a:p>
          <a:p>
            <a:pPr marL="257175" indent="-257175">
              <a:lnSpc>
                <a:spcPct val="150000"/>
              </a:lnSpc>
              <a:buFont typeface="+mj-lt"/>
              <a:buAutoNum type="arabicPeriod"/>
            </a:pPr>
            <a:r>
              <a:rPr lang="en-GB" sz="2000" dirty="0"/>
              <a:t>How effective was their body in performance?</a:t>
            </a:r>
          </a:p>
          <a:p>
            <a:pPr marL="257175" indent="-257175">
              <a:lnSpc>
                <a:spcPct val="150000"/>
              </a:lnSpc>
              <a:buFont typeface="+mj-lt"/>
              <a:buAutoNum type="arabicPeriod"/>
            </a:pPr>
            <a:r>
              <a:rPr lang="en-GB" sz="2000" dirty="0"/>
              <a:t>How could have they used their bodies more effectively?</a:t>
            </a:r>
          </a:p>
          <a:p>
            <a:pPr marL="257175" indent="-257175" algn="ctr">
              <a:buFont typeface="+mj-lt"/>
              <a:buAutoNum type="arabicPeriod"/>
            </a:pPr>
            <a:endParaRPr lang="en-GB" dirty="0"/>
          </a:p>
        </p:txBody>
      </p:sp>
      <p:sp>
        <p:nvSpPr>
          <p:cNvPr id="10" name="Right Arrow 9"/>
          <p:cNvSpPr/>
          <p:nvPr/>
        </p:nvSpPr>
        <p:spPr>
          <a:xfrm>
            <a:off x="4605521" y="4019275"/>
            <a:ext cx="1610941" cy="706701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866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7514" y="1461415"/>
            <a:ext cx="3870430" cy="169755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endParaRPr lang="en-GB" sz="1200" dirty="0"/>
          </a:p>
          <a:p>
            <a:pPr marL="0" indent="0" algn="ctr">
              <a:buNone/>
            </a:pPr>
            <a:r>
              <a:rPr lang="en-GB" sz="3000" dirty="0">
                <a:effectLst/>
              </a:rPr>
              <a:t>What qualities do machines have?</a:t>
            </a:r>
          </a:p>
          <a:p>
            <a:pPr marL="0" indent="0" algn="ctr">
              <a:buNone/>
            </a:pPr>
            <a:endParaRPr lang="en-GB" sz="3300" dirty="0"/>
          </a:p>
        </p:txBody>
      </p:sp>
      <p:sp>
        <p:nvSpPr>
          <p:cNvPr id="2" name="Rectangle 1"/>
          <p:cNvSpPr/>
          <p:nvPr/>
        </p:nvSpPr>
        <p:spPr>
          <a:xfrm>
            <a:off x="132139" y="607334"/>
            <a:ext cx="2932213" cy="8540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9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Machines</a:t>
            </a:r>
          </a:p>
        </p:txBody>
      </p:sp>
      <p:sp>
        <p:nvSpPr>
          <p:cNvPr id="6" name="Explosion 2 5"/>
          <p:cNvSpPr/>
          <p:nvPr/>
        </p:nvSpPr>
        <p:spPr>
          <a:xfrm>
            <a:off x="976945" y="2636912"/>
            <a:ext cx="2052228" cy="1674186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Noisy</a:t>
            </a:r>
          </a:p>
        </p:txBody>
      </p:sp>
      <p:sp>
        <p:nvSpPr>
          <p:cNvPr id="7" name="Explosion 2 6"/>
          <p:cNvSpPr/>
          <p:nvPr/>
        </p:nvSpPr>
        <p:spPr>
          <a:xfrm>
            <a:off x="3203668" y="1960631"/>
            <a:ext cx="2488993" cy="1792405"/>
          </a:xfrm>
          <a:prstGeom prst="irregularSeal2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Repetitive</a:t>
            </a:r>
          </a:p>
        </p:txBody>
      </p:sp>
      <p:sp>
        <p:nvSpPr>
          <p:cNvPr id="8" name="Explosion 2 7"/>
          <p:cNvSpPr/>
          <p:nvPr/>
        </p:nvSpPr>
        <p:spPr>
          <a:xfrm>
            <a:off x="3640433" y="476672"/>
            <a:ext cx="2052228" cy="1674186"/>
          </a:xfrm>
          <a:prstGeom prst="irregularSeal2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Non-Human</a:t>
            </a:r>
          </a:p>
        </p:txBody>
      </p:sp>
      <p:sp>
        <p:nvSpPr>
          <p:cNvPr id="9" name="Rectangle 8"/>
          <p:cNvSpPr/>
          <p:nvPr/>
        </p:nvSpPr>
        <p:spPr>
          <a:xfrm>
            <a:off x="118194" y="4063712"/>
            <a:ext cx="5821958" cy="26776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GB" sz="2400" b="1" u="sng" dirty="0"/>
              <a:t>Let’s get practical!!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400" dirty="0"/>
              <a:t>As a group you need to think of a machine.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400" dirty="0"/>
              <a:t>In your group you are now going to re create this machine using the physicality of your bodies.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400" dirty="0"/>
              <a:t>What do you need to think about?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-17837" y="0"/>
            <a:ext cx="9144000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dirty="0"/>
              <a:t>LO: To be able to use your imagination to convey non-naturalistic Drama and evaluate your own and your peers’ work effectively using subject specific vocabulary.</a:t>
            </a:r>
            <a:endParaRPr lang="en-GB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84167" y="764704"/>
            <a:ext cx="2920869" cy="597666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Autofit/>
          </a:bodyPr>
          <a:lstStyle>
            <a:lvl1pPr marL="257175" indent="-229500" algn="l" defTabSz="342900" rtl="0" eaLnBrk="1" latinLnBrk="0" hangingPunct="1">
              <a:spcBef>
                <a:spcPct val="20000"/>
              </a:spcBef>
              <a:spcAft>
                <a:spcPts val="45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5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lt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540000" indent="-202500" algn="l" defTabSz="342900" rtl="0" eaLnBrk="1" latinLnBrk="0" hangingPunct="1">
              <a:spcBef>
                <a:spcPct val="20000"/>
              </a:spcBef>
              <a:spcAft>
                <a:spcPts val="45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35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lt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2pPr>
            <a:lvl3pPr marL="769500" indent="-162000" algn="l" defTabSz="342900" rtl="0" eaLnBrk="1" latinLnBrk="0" hangingPunct="1">
              <a:spcBef>
                <a:spcPct val="20000"/>
              </a:spcBef>
              <a:spcAft>
                <a:spcPts val="45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2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lt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3pPr>
            <a:lvl4pPr marL="1039500" indent="-162000" algn="l" defTabSz="342900" rtl="0" eaLnBrk="1" latinLnBrk="0" hangingPunct="1">
              <a:spcBef>
                <a:spcPct val="20000"/>
              </a:spcBef>
              <a:spcAft>
                <a:spcPts val="45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05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lt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4pPr>
            <a:lvl5pPr marL="1255500" indent="-162000" algn="l" defTabSz="342900" rtl="0" eaLnBrk="1" latinLnBrk="0" hangingPunct="1">
              <a:spcBef>
                <a:spcPct val="20000"/>
              </a:spcBef>
              <a:spcAft>
                <a:spcPts val="45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05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lt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5pPr>
            <a:lvl6pPr marL="1510950" indent="-171450" algn="l" defTabSz="342900" rtl="0" eaLnBrk="1" latinLnBrk="0" hangingPunct="1">
              <a:spcBef>
                <a:spcPct val="20000"/>
              </a:spcBef>
              <a:spcAft>
                <a:spcPts val="45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05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lt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6pPr>
            <a:lvl7pPr marL="1801350" indent="-171450" algn="l" defTabSz="342900" rtl="0" eaLnBrk="1" latinLnBrk="0" hangingPunct="1">
              <a:spcBef>
                <a:spcPct val="20000"/>
              </a:spcBef>
              <a:spcAft>
                <a:spcPts val="45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05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lt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7pPr>
            <a:lvl8pPr marL="2091750" indent="-171450" algn="l" defTabSz="342900" rtl="0" eaLnBrk="1" latinLnBrk="0" hangingPunct="1">
              <a:spcBef>
                <a:spcPct val="20000"/>
              </a:spcBef>
              <a:spcAft>
                <a:spcPts val="45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05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lt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8pPr>
            <a:lvl9pPr marL="2329650" indent="-171450" algn="l" defTabSz="342900" rtl="0" eaLnBrk="1" latinLnBrk="0" hangingPunct="1">
              <a:spcBef>
                <a:spcPct val="20000"/>
              </a:spcBef>
              <a:spcAft>
                <a:spcPts val="45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05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lt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27675" indent="0">
              <a:spcBef>
                <a:spcPts val="0"/>
              </a:spcBef>
              <a:spcAft>
                <a:spcPts val="0"/>
              </a:spcAft>
              <a:buFont typeface="Wingdings 2" charset="2"/>
              <a:buNone/>
            </a:pPr>
            <a:r>
              <a:rPr lang="en-GB" sz="2000" b="1" u="sng" dirty="0">
                <a:solidFill>
                  <a:schemeClr val="bg1"/>
                </a:solidFill>
                <a:effectLst/>
              </a:rPr>
              <a:t>Success Criteria:</a:t>
            </a:r>
          </a:p>
          <a:p>
            <a:pPr marL="27675" indent="0">
              <a:spcBef>
                <a:spcPts val="0"/>
              </a:spcBef>
              <a:spcAft>
                <a:spcPts val="0"/>
              </a:spcAft>
              <a:buFont typeface="Wingdings 2" charset="2"/>
              <a:buNone/>
            </a:pPr>
            <a:r>
              <a:rPr lang="en-GB" sz="2000" b="1" u="sng" dirty="0">
                <a:solidFill>
                  <a:schemeClr val="bg1"/>
                </a:solidFill>
                <a:effectLst/>
              </a:rPr>
              <a:t>To successfully secure an A grade you must: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effectLst/>
              </a:rPr>
              <a:t>Use your body to convey non-naturalistic machines.</a:t>
            </a:r>
          </a:p>
          <a:p>
            <a:pPr marL="27675" indent="0">
              <a:spcBef>
                <a:spcPts val="0"/>
              </a:spcBef>
              <a:spcAft>
                <a:spcPts val="0"/>
              </a:spcAft>
              <a:buFont typeface="Wingdings 2" charset="2"/>
              <a:buNone/>
            </a:pPr>
            <a:r>
              <a:rPr lang="en-GB" sz="2000" b="1" u="sng" dirty="0">
                <a:solidFill>
                  <a:schemeClr val="bg1"/>
                </a:solidFill>
                <a:effectLst/>
              </a:rPr>
              <a:t>By consistently using: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effectLst/>
              </a:rPr>
              <a:t>Teamwork 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effectLst/>
              </a:rPr>
              <a:t>Body in performance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effectLst/>
              </a:rPr>
              <a:t>Levels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effectLst/>
              </a:rPr>
              <a:t>Gestures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effectLst/>
              </a:rPr>
              <a:t>Over Exaggeration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effectLst/>
              </a:rPr>
              <a:t>Space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effectLst/>
              </a:rPr>
              <a:t>Posture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effectLst/>
              </a:rPr>
              <a:t>Repetition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effectLst/>
              </a:rPr>
              <a:t>Movement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effectLst/>
              </a:rPr>
              <a:t>Noise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effectLst/>
              </a:rPr>
              <a:t>Volume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effectLst/>
              </a:rPr>
              <a:t>Climax</a:t>
            </a:r>
          </a:p>
          <a:p>
            <a:pPr>
              <a:buFont typeface="Wingdings" pitchFamily="2" charset="2"/>
              <a:buChar char="ü"/>
            </a:pPr>
            <a:endParaRPr lang="en-GB" sz="2000" dirty="0">
              <a:solidFill>
                <a:schemeClr val="bg1"/>
              </a:solidFill>
              <a:effectLst/>
            </a:endParaRPr>
          </a:p>
          <a:p>
            <a:pPr marL="27675" indent="0">
              <a:buFont typeface="Wingdings 2" charset="2"/>
              <a:buNone/>
            </a:pPr>
            <a:endParaRPr lang="en-GB" sz="2000" dirty="0">
              <a:solidFill>
                <a:schemeClr val="bg1"/>
              </a:solidFill>
              <a:effectLst/>
            </a:endParaRPr>
          </a:p>
          <a:p>
            <a:pPr marL="27675" indent="0">
              <a:buFont typeface="Wingdings 2" charset="2"/>
              <a:buNone/>
            </a:pPr>
            <a:endParaRPr lang="en-GB" sz="2000" b="1" u="sng" dirty="0">
              <a:solidFill>
                <a:schemeClr val="bg1"/>
              </a:solidFill>
              <a:effectLst/>
            </a:endParaRPr>
          </a:p>
        </p:txBody>
      </p:sp>
      <p:sp>
        <p:nvSpPr>
          <p:cNvPr id="14" name="Right Arrow 13"/>
          <p:cNvSpPr/>
          <p:nvPr/>
        </p:nvSpPr>
        <p:spPr>
          <a:xfrm rot="19229857">
            <a:off x="4887191" y="6120090"/>
            <a:ext cx="1610941" cy="353351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276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88925"/>
            <a:ext cx="6658254" cy="749238"/>
          </a:xfrm>
        </p:spPr>
        <p:txBody>
          <a:bodyPr>
            <a:normAutofit/>
          </a:bodyPr>
          <a:lstStyle/>
          <a:p>
            <a:pPr algn="l"/>
            <a:r>
              <a:rPr lang="en-GB" sz="4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Perform &amp; Evaluate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07504" y="1562222"/>
            <a:ext cx="4752528" cy="5107137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GB" sz="2800" dirty="0"/>
              <a:t>What techniques worked specifically well in their machine?</a:t>
            </a:r>
          </a:p>
          <a:p>
            <a:r>
              <a:rPr lang="en-GB" sz="2800" dirty="0"/>
              <a:t>How did they use their bodies in performance?</a:t>
            </a:r>
          </a:p>
          <a:p>
            <a:r>
              <a:rPr lang="en-GB" sz="2800" dirty="0"/>
              <a:t>Why do you think theatre companies use body propping?</a:t>
            </a:r>
          </a:p>
          <a:p>
            <a:r>
              <a:rPr lang="en-GB" sz="2800" dirty="0"/>
              <a:t>How could have you improved this lesson?</a:t>
            </a:r>
          </a:p>
        </p:txBody>
      </p:sp>
      <p:sp>
        <p:nvSpPr>
          <p:cNvPr id="7" name="Explosion 1 6"/>
          <p:cNvSpPr/>
          <p:nvPr/>
        </p:nvSpPr>
        <p:spPr>
          <a:xfrm>
            <a:off x="-1404664" y="634290"/>
            <a:ext cx="6984776" cy="6516724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/>
          </a:p>
          <a:p>
            <a:pPr algn="ctr"/>
            <a:r>
              <a:rPr lang="en-GB" sz="2800" b="1" u="sng" dirty="0"/>
              <a:t>Plenary</a:t>
            </a:r>
          </a:p>
          <a:p>
            <a:pPr algn="ctr"/>
            <a:r>
              <a:rPr lang="en-GB" sz="2800" dirty="0"/>
              <a:t>On your way out the door, tell me one thing that you have learnt about Physical Theatre this lesson?</a:t>
            </a:r>
          </a:p>
        </p:txBody>
      </p:sp>
      <p:sp>
        <p:nvSpPr>
          <p:cNvPr id="8" name="Rectangle 7"/>
          <p:cNvSpPr/>
          <p:nvPr/>
        </p:nvSpPr>
        <p:spPr>
          <a:xfrm>
            <a:off x="-17837" y="0"/>
            <a:ext cx="9144000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dirty="0"/>
              <a:t>LO: To be able to use your imagination to convey non-naturalistic Drama and evaluate your own and your peers’ work effectively using subject specific vocabulary.</a:t>
            </a:r>
            <a:endParaRPr lang="en-GB" dirty="0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5076057" y="764704"/>
            <a:ext cx="3928980" cy="597666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Autofit/>
          </a:bodyPr>
          <a:lstStyle>
            <a:lvl1pPr marL="257175" indent="-229500" algn="l" defTabSz="342900" rtl="0" eaLnBrk="1" latinLnBrk="0" hangingPunct="1">
              <a:spcBef>
                <a:spcPct val="20000"/>
              </a:spcBef>
              <a:spcAft>
                <a:spcPts val="45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5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lt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540000" indent="-202500" algn="l" defTabSz="342900" rtl="0" eaLnBrk="1" latinLnBrk="0" hangingPunct="1">
              <a:spcBef>
                <a:spcPct val="20000"/>
              </a:spcBef>
              <a:spcAft>
                <a:spcPts val="45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35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lt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2pPr>
            <a:lvl3pPr marL="769500" indent="-162000" algn="l" defTabSz="342900" rtl="0" eaLnBrk="1" latinLnBrk="0" hangingPunct="1">
              <a:spcBef>
                <a:spcPct val="20000"/>
              </a:spcBef>
              <a:spcAft>
                <a:spcPts val="45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2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lt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3pPr>
            <a:lvl4pPr marL="1039500" indent="-162000" algn="l" defTabSz="342900" rtl="0" eaLnBrk="1" latinLnBrk="0" hangingPunct="1">
              <a:spcBef>
                <a:spcPct val="20000"/>
              </a:spcBef>
              <a:spcAft>
                <a:spcPts val="45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05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lt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4pPr>
            <a:lvl5pPr marL="1255500" indent="-162000" algn="l" defTabSz="342900" rtl="0" eaLnBrk="1" latinLnBrk="0" hangingPunct="1">
              <a:spcBef>
                <a:spcPct val="20000"/>
              </a:spcBef>
              <a:spcAft>
                <a:spcPts val="45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05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lt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5pPr>
            <a:lvl6pPr marL="1510950" indent="-171450" algn="l" defTabSz="342900" rtl="0" eaLnBrk="1" latinLnBrk="0" hangingPunct="1">
              <a:spcBef>
                <a:spcPct val="20000"/>
              </a:spcBef>
              <a:spcAft>
                <a:spcPts val="45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05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lt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6pPr>
            <a:lvl7pPr marL="1801350" indent="-171450" algn="l" defTabSz="342900" rtl="0" eaLnBrk="1" latinLnBrk="0" hangingPunct="1">
              <a:spcBef>
                <a:spcPct val="20000"/>
              </a:spcBef>
              <a:spcAft>
                <a:spcPts val="45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05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lt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7pPr>
            <a:lvl8pPr marL="2091750" indent="-171450" algn="l" defTabSz="342900" rtl="0" eaLnBrk="1" latinLnBrk="0" hangingPunct="1">
              <a:spcBef>
                <a:spcPct val="20000"/>
              </a:spcBef>
              <a:spcAft>
                <a:spcPts val="45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05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lt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8pPr>
            <a:lvl9pPr marL="2329650" indent="-171450" algn="l" defTabSz="342900" rtl="0" eaLnBrk="1" latinLnBrk="0" hangingPunct="1">
              <a:spcBef>
                <a:spcPct val="20000"/>
              </a:spcBef>
              <a:spcAft>
                <a:spcPts val="45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05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lt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27675" indent="0">
              <a:spcBef>
                <a:spcPts val="0"/>
              </a:spcBef>
              <a:spcAft>
                <a:spcPts val="0"/>
              </a:spcAft>
              <a:buFont typeface="Wingdings 2" charset="2"/>
              <a:buNone/>
            </a:pPr>
            <a:r>
              <a:rPr lang="en-GB" sz="2000" b="1" u="sng" dirty="0">
                <a:solidFill>
                  <a:schemeClr val="bg1"/>
                </a:solidFill>
                <a:effectLst/>
              </a:rPr>
              <a:t>Success Criteria:</a:t>
            </a:r>
          </a:p>
          <a:p>
            <a:pPr marL="27675" indent="0">
              <a:spcBef>
                <a:spcPts val="0"/>
              </a:spcBef>
              <a:spcAft>
                <a:spcPts val="0"/>
              </a:spcAft>
              <a:buFont typeface="Wingdings 2" charset="2"/>
              <a:buNone/>
            </a:pPr>
            <a:r>
              <a:rPr lang="en-GB" sz="2000" b="1" u="sng" dirty="0">
                <a:solidFill>
                  <a:schemeClr val="bg1"/>
                </a:solidFill>
                <a:effectLst/>
              </a:rPr>
              <a:t>To successfully secure an A grade you must: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effectLst/>
              </a:rPr>
              <a:t>Use your body to convey non-naturalistic machines.</a:t>
            </a:r>
          </a:p>
          <a:p>
            <a:pPr marL="27675" indent="0">
              <a:spcBef>
                <a:spcPts val="0"/>
              </a:spcBef>
              <a:spcAft>
                <a:spcPts val="0"/>
              </a:spcAft>
              <a:buFont typeface="Wingdings 2" charset="2"/>
              <a:buNone/>
            </a:pPr>
            <a:r>
              <a:rPr lang="en-GB" sz="2000" b="1" u="sng" dirty="0">
                <a:solidFill>
                  <a:schemeClr val="bg1"/>
                </a:solidFill>
                <a:effectLst/>
              </a:rPr>
              <a:t>By consistently using: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effectLst/>
              </a:rPr>
              <a:t>Teamwork 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effectLst/>
              </a:rPr>
              <a:t>Body in performance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effectLst/>
              </a:rPr>
              <a:t>Levels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effectLst/>
              </a:rPr>
              <a:t>Gestures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effectLst/>
              </a:rPr>
              <a:t>Over Exaggeration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effectLst/>
              </a:rPr>
              <a:t>Space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effectLst/>
              </a:rPr>
              <a:t>Posture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effectLst/>
              </a:rPr>
              <a:t>Repetition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effectLst/>
              </a:rPr>
              <a:t>Movement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effectLst/>
              </a:rPr>
              <a:t>Noise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effectLst/>
              </a:rPr>
              <a:t>Volume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effectLst/>
              </a:rPr>
              <a:t>Climax</a:t>
            </a:r>
          </a:p>
          <a:p>
            <a:pPr>
              <a:buFont typeface="Wingdings" pitchFamily="2" charset="2"/>
              <a:buChar char="ü"/>
            </a:pPr>
            <a:endParaRPr lang="en-GB" sz="2000" dirty="0">
              <a:solidFill>
                <a:schemeClr val="bg1"/>
              </a:solidFill>
              <a:effectLst/>
            </a:endParaRPr>
          </a:p>
          <a:p>
            <a:pPr marL="27675" indent="0">
              <a:buFont typeface="Wingdings 2" charset="2"/>
              <a:buNone/>
            </a:pPr>
            <a:endParaRPr lang="en-GB" sz="2000" dirty="0">
              <a:solidFill>
                <a:schemeClr val="bg1"/>
              </a:solidFill>
              <a:effectLst/>
            </a:endParaRPr>
          </a:p>
          <a:p>
            <a:pPr marL="27675" indent="0">
              <a:buFont typeface="Wingdings 2" charset="2"/>
              <a:buNone/>
            </a:pPr>
            <a:endParaRPr lang="en-GB" sz="2000" b="1" u="sng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874778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">
  <a:themeElements>
    <a:clrScheme name="Slate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Gill Sans M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TM04033929[[fn=Slate]]</Template>
  <TotalTime>29499</TotalTime>
  <Words>762</Words>
  <Application>Microsoft Office PowerPoint</Application>
  <PresentationFormat>On-screen Show (4:3)</PresentationFormat>
  <Paragraphs>129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Calibri</vt:lpstr>
      <vt:lpstr>Gill Sans MT</vt:lpstr>
      <vt:lpstr>Trebuchet MS</vt:lpstr>
      <vt:lpstr>Wingdings</vt:lpstr>
      <vt:lpstr>Wingdings 2</vt:lpstr>
      <vt:lpstr>Slate</vt:lpstr>
      <vt:lpstr>Physical Theatre</vt:lpstr>
      <vt:lpstr>Learning Objective</vt:lpstr>
      <vt:lpstr>PowerPoint Presentation</vt:lpstr>
      <vt:lpstr>Object Transformation</vt:lpstr>
      <vt:lpstr>Objects</vt:lpstr>
      <vt:lpstr>PowerPoint Presentation</vt:lpstr>
      <vt:lpstr>Perform &amp; Evaluate</vt:lpstr>
    </vt:vector>
  </TitlesOfParts>
  <Company>Pershore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Physical Theatre</dc:title>
  <dc:creator>Vicki Brown</dc:creator>
  <cp:lastModifiedBy>T Harte</cp:lastModifiedBy>
  <cp:revision>185</cp:revision>
  <dcterms:created xsi:type="dcterms:W3CDTF">2012-04-24T19:39:07Z</dcterms:created>
  <dcterms:modified xsi:type="dcterms:W3CDTF">2020-09-30T10:48:09Z</dcterms:modified>
</cp:coreProperties>
</file>