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32"/>
  </p:notesMasterIdLst>
  <p:sldIdLst>
    <p:sldId id="278" r:id="rId6"/>
    <p:sldId id="298" r:id="rId7"/>
    <p:sldId id="357" r:id="rId8"/>
    <p:sldId id="358" r:id="rId9"/>
    <p:sldId id="285" r:id="rId10"/>
    <p:sldId id="282" r:id="rId11"/>
    <p:sldId id="382" r:id="rId12"/>
    <p:sldId id="383" r:id="rId13"/>
    <p:sldId id="302" r:id="rId14"/>
    <p:sldId id="301" r:id="rId15"/>
    <p:sldId id="366" r:id="rId16"/>
    <p:sldId id="379" r:id="rId17"/>
    <p:sldId id="316" r:id="rId18"/>
    <p:sldId id="304" r:id="rId19"/>
    <p:sldId id="260" r:id="rId20"/>
    <p:sldId id="380" r:id="rId21"/>
    <p:sldId id="259" r:id="rId22"/>
    <p:sldId id="356" r:id="rId23"/>
    <p:sldId id="269" r:id="rId24"/>
    <p:sldId id="270" r:id="rId25"/>
    <p:sldId id="271" r:id="rId26"/>
    <p:sldId id="272" r:id="rId27"/>
    <p:sldId id="273" r:id="rId28"/>
    <p:sldId id="274" r:id="rId29"/>
    <p:sldId id="381" r:id="rId30"/>
    <p:sldId id="359" r:id="rId3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F598DE-01DA-4BFD-9B0C-101C87E22CE1}" v="246" dt="2025-09-18T11:03:36.8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1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516727-8488-4E8D-B396-6ED286078DB7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E92BE91-EE2D-4D46-B98B-E288907C5CDB}">
      <dgm:prSet/>
      <dgm:spPr/>
      <dgm:t>
        <a:bodyPr/>
        <a:lstStyle/>
        <a:p>
          <a:r>
            <a:rPr lang="en-GB" dirty="0"/>
            <a:t>To be prepared and on time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To be prepared and on time&#10;Smartly presented&#10;Homework to be completed&#10;Work hard&#10;Polite and respectful&#10;Get involved! &#10;Enjoy themselves!&#10;"/>
        </a:ext>
      </dgm:extLst>
    </dgm:pt>
    <dgm:pt modelId="{90D5EEEF-815A-4BB2-9C6B-7AE783FD5E1A}" type="parTrans" cxnId="{3C7CD3A7-84C1-41E3-80CA-2B5B50C28211}">
      <dgm:prSet/>
      <dgm:spPr/>
      <dgm:t>
        <a:bodyPr/>
        <a:lstStyle/>
        <a:p>
          <a:endParaRPr lang="en-US"/>
        </a:p>
      </dgm:t>
    </dgm:pt>
    <dgm:pt modelId="{F30A3519-C47B-459F-927A-F6F6580659A9}" type="sibTrans" cxnId="{3C7CD3A7-84C1-41E3-80CA-2B5B50C28211}">
      <dgm:prSet/>
      <dgm:spPr/>
      <dgm:t>
        <a:bodyPr/>
        <a:lstStyle/>
        <a:p>
          <a:endParaRPr lang="en-US"/>
        </a:p>
      </dgm:t>
    </dgm:pt>
    <dgm:pt modelId="{55E2F82F-080D-4B65-83A8-5F75C637FA50}">
      <dgm:prSet/>
      <dgm:spPr/>
      <dgm:t>
        <a:bodyPr/>
        <a:lstStyle/>
        <a:p>
          <a:r>
            <a:rPr lang="en-GB" dirty="0"/>
            <a:t>Smartly presented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To be prepared and on time&#10;Smartly presented&#10;Homework to be completed&#10;Work hard&#10;Polite and respectful&#10;Get involved! &#10;Enjoy themselves!&#10;"/>
        </a:ext>
      </dgm:extLst>
    </dgm:pt>
    <dgm:pt modelId="{345B022A-8120-47C8-964C-53D72F9679B2}" type="parTrans" cxnId="{39BAC677-8250-427F-80AA-0CDC17FD34F5}">
      <dgm:prSet/>
      <dgm:spPr/>
      <dgm:t>
        <a:bodyPr/>
        <a:lstStyle/>
        <a:p>
          <a:endParaRPr lang="en-US"/>
        </a:p>
      </dgm:t>
    </dgm:pt>
    <dgm:pt modelId="{6DE0679E-F6EA-411E-9998-DC7DD6F9CD6C}" type="sibTrans" cxnId="{39BAC677-8250-427F-80AA-0CDC17FD34F5}">
      <dgm:prSet/>
      <dgm:spPr/>
      <dgm:t>
        <a:bodyPr/>
        <a:lstStyle/>
        <a:p>
          <a:endParaRPr lang="en-US"/>
        </a:p>
      </dgm:t>
    </dgm:pt>
    <dgm:pt modelId="{BECF7237-7C3A-4B65-AC60-850AC8A8EF8F}">
      <dgm:prSet/>
      <dgm:spPr/>
      <dgm:t>
        <a:bodyPr/>
        <a:lstStyle/>
        <a:p>
          <a:r>
            <a:rPr lang="en-GB" dirty="0"/>
            <a:t>Homework to be completed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To be prepared and on time&#10;Smartly presented&#10;Homework to be completed&#10;Work hard&#10;Polite and respectful&#10;Get involved! &#10;Enjoy themselves!&#10;"/>
        </a:ext>
      </dgm:extLst>
    </dgm:pt>
    <dgm:pt modelId="{16AF203C-8B0D-4E8C-8ADF-9899956AFF4D}" type="parTrans" cxnId="{C508AD82-6449-4117-8050-967A5C1ADFF4}">
      <dgm:prSet/>
      <dgm:spPr/>
      <dgm:t>
        <a:bodyPr/>
        <a:lstStyle/>
        <a:p>
          <a:endParaRPr lang="en-US"/>
        </a:p>
      </dgm:t>
    </dgm:pt>
    <dgm:pt modelId="{C806EB51-AA7B-46A5-9EF1-D899FC81588A}" type="sibTrans" cxnId="{C508AD82-6449-4117-8050-967A5C1ADFF4}">
      <dgm:prSet/>
      <dgm:spPr/>
      <dgm:t>
        <a:bodyPr/>
        <a:lstStyle/>
        <a:p>
          <a:endParaRPr lang="en-US"/>
        </a:p>
      </dgm:t>
    </dgm:pt>
    <dgm:pt modelId="{0955CBC5-8820-4966-963D-60DB537B3769}">
      <dgm:prSet/>
      <dgm:spPr/>
      <dgm:t>
        <a:bodyPr/>
        <a:lstStyle/>
        <a:p>
          <a:r>
            <a:rPr lang="en-GB" dirty="0"/>
            <a:t>Work hard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To be prepared and on time&#10;Smartly presented&#10;Homework to be completed&#10;Work hard&#10;Polite and respectful&#10;Get involved! &#10;Enjoy themselves!&#10;"/>
        </a:ext>
      </dgm:extLst>
    </dgm:pt>
    <dgm:pt modelId="{93B78BDE-19AA-4BBB-9B78-A54BE509E32F}" type="parTrans" cxnId="{91F61A94-0AD5-47E5-9290-58F8E1D87E5C}">
      <dgm:prSet/>
      <dgm:spPr/>
      <dgm:t>
        <a:bodyPr/>
        <a:lstStyle/>
        <a:p>
          <a:endParaRPr lang="en-US"/>
        </a:p>
      </dgm:t>
    </dgm:pt>
    <dgm:pt modelId="{B8C8F40D-B028-4202-8021-BE2DD4D847F6}" type="sibTrans" cxnId="{91F61A94-0AD5-47E5-9290-58F8E1D87E5C}">
      <dgm:prSet/>
      <dgm:spPr/>
      <dgm:t>
        <a:bodyPr/>
        <a:lstStyle/>
        <a:p>
          <a:endParaRPr lang="en-US"/>
        </a:p>
      </dgm:t>
    </dgm:pt>
    <dgm:pt modelId="{478B1977-590E-4E5E-AAC9-6431516CEC97}">
      <dgm:prSet/>
      <dgm:spPr/>
      <dgm:t>
        <a:bodyPr/>
        <a:lstStyle/>
        <a:p>
          <a:r>
            <a:rPr lang="en-GB" dirty="0"/>
            <a:t>Polite and respectful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To be prepared and on time&#10;Smartly presented&#10;Homework to be completed&#10;Work hard&#10;Polite and respectful&#10;Get involved! &#10;Enjoy themselves!&#10;"/>
        </a:ext>
      </dgm:extLst>
    </dgm:pt>
    <dgm:pt modelId="{FF5A3A47-A4B5-42A8-86F2-B36597870CEE}" type="parTrans" cxnId="{F86D8A2F-23C1-4FB5-83C0-F35733C7DBA2}">
      <dgm:prSet/>
      <dgm:spPr/>
      <dgm:t>
        <a:bodyPr/>
        <a:lstStyle/>
        <a:p>
          <a:endParaRPr lang="en-US"/>
        </a:p>
      </dgm:t>
    </dgm:pt>
    <dgm:pt modelId="{6E8E21EC-F0CE-48BF-9AA6-6795993C9B4F}" type="sibTrans" cxnId="{F86D8A2F-23C1-4FB5-83C0-F35733C7DBA2}">
      <dgm:prSet/>
      <dgm:spPr/>
      <dgm:t>
        <a:bodyPr/>
        <a:lstStyle/>
        <a:p>
          <a:endParaRPr lang="en-US"/>
        </a:p>
      </dgm:t>
    </dgm:pt>
    <dgm:pt modelId="{AB0386C7-C787-4B5C-908E-A1E6BA98FBB7}">
      <dgm:prSet/>
      <dgm:spPr/>
      <dgm:t>
        <a:bodyPr/>
        <a:lstStyle/>
        <a:p>
          <a:r>
            <a:rPr lang="en-GB" dirty="0"/>
            <a:t>Get involved! 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To be prepared and on time&#10;Smartly presented&#10;Homework to be completed&#10;Work hard&#10;Polite and respectful&#10;Get involved! &#10;Enjoy themselves!&#10;"/>
        </a:ext>
      </dgm:extLst>
    </dgm:pt>
    <dgm:pt modelId="{54E41F54-6500-45FC-8849-1DCD47FD96F6}" type="parTrans" cxnId="{CF9F4D0B-3ECB-483A-B7BA-2EB135209FEC}">
      <dgm:prSet/>
      <dgm:spPr/>
      <dgm:t>
        <a:bodyPr/>
        <a:lstStyle/>
        <a:p>
          <a:endParaRPr lang="en-US"/>
        </a:p>
      </dgm:t>
    </dgm:pt>
    <dgm:pt modelId="{B3AF71EE-1339-4B55-8442-D5191E8CB6AE}" type="sibTrans" cxnId="{CF9F4D0B-3ECB-483A-B7BA-2EB135209FEC}">
      <dgm:prSet/>
      <dgm:spPr/>
      <dgm:t>
        <a:bodyPr/>
        <a:lstStyle/>
        <a:p>
          <a:endParaRPr lang="en-US"/>
        </a:p>
      </dgm:t>
    </dgm:pt>
    <dgm:pt modelId="{E964EBCC-FAF6-4F6E-AA3F-E814929639D1}">
      <dgm:prSet/>
      <dgm:spPr/>
      <dgm:t>
        <a:bodyPr/>
        <a:lstStyle/>
        <a:p>
          <a:r>
            <a:rPr lang="en-GB" dirty="0"/>
            <a:t>Enjoy themselves!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To be prepared and on time&#10;Smartly presented&#10;Homework to be completed&#10;Work hard&#10;Polite and respectful&#10;Get involved! &#10;Enjoy themselves!&#10;"/>
        </a:ext>
      </dgm:extLst>
    </dgm:pt>
    <dgm:pt modelId="{1C84715B-9D5B-4BCA-84C2-58ACD4DDE487}" type="parTrans" cxnId="{50C3C8CF-5080-45B8-B882-2171944D6696}">
      <dgm:prSet/>
      <dgm:spPr/>
      <dgm:t>
        <a:bodyPr/>
        <a:lstStyle/>
        <a:p>
          <a:endParaRPr lang="en-US"/>
        </a:p>
      </dgm:t>
    </dgm:pt>
    <dgm:pt modelId="{82F4EAA2-CB5C-4268-A3F3-4A73A040CC1D}" type="sibTrans" cxnId="{50C3C8CF-5080-45B8-B882-2171944D6696}">
      <dgm:prSet/>
      <dgm:spPr/>
      <dgm:t>
        <a:bodyPr/>
        <a:lstStyle/>
        <a:p>
          <a:endParaRPr lang="en-US"/>
        </a:p>
      </dgm:t>
    </dgm:pt>
    <dgm:pt modelId="{2ABF1180-02A4-45D5-811B-1E9A3DFBDF9E}" type="pres">
      <dgm:prSet presAssocID="{7F516727-8488-4E8D-B396-6ED286078DB7}" presName="diagram" presStyleCnt="0">
        <dgm:presLayoutVars>
          <dgm:dir/>
          <dgm:resizeHandles val="exact"/>
        </dgm:presLayoutVars>
      </dgm:prSet>
      <dgm:spPr/>
    </dgm:pt>
    <dgm:pt modelId="{E9AA79EC-F1CD-4E03-AD1A-FFD50A1F591D}" type="pres">
      <dgm:prSet presAssocID="{6E92BE91-EE2D-4D46-B98B-E288907C5CDB}" presName="node" presStyleLbl="node1" presStyleIdx="0" presStyleCnt="7">
        <dgm:presLayoutVars>
          <dgm:bulletEnabled val="1"/>
        </dgm:presLayoutVars>
      </dgm:prSet>
      <dgm:spPr/>
    </dgm:pt>
    <dgm:pt modelId="{4A5422F6-19C6-4A20-AE41-EDC70636D404}" type="pres">
      <dgm:prSet presAssocID="{F30A3519-C47B-459F-927A-F6F6580659A9}" presName="sibTrans" presStyleCnt="0"/>
      <dgm:spPr/>
    </dgm:pt>
    <dgm:pt modelId="{768EF50D-1FFB-4E4C-9269-D6611BB39AC5}" type="pres">
      <dgm:prSet presAssocID="{55E2F82F-080D-4B65-83A8-5F75C637FA50}" presName="node" presStyleLbl="node1" presStyleIdx="1" presStyleCnt="7">
        <dgm:presLayoutVars>
          <dgm:bulletEnabled val="1"/>
        </dgm:presLayoutVars>
      </dgm:prSet>
      <dgm:spPr/>
    </dgm:pt>
    <dgm:pt modelId="{8986D272-773A-46F9-BA60-392F3507F9F3}" type="pres">
      <dgm:prSet presAssocID="{6DE0679E-F6EA-411E-9998-DC7DD6F9CD6C}" presName="sibTrans" presStyleCnt="0"/>
      <dgm:spPr/>
    </dgm:pt>
    <dgm:pt modelId="{AEAED0B8-59FB-4FE5-84D0-70177B13E353}" type="pres">
      <dgm:prSet presAssocID="{BECF7237-7C3A-4B65-AC60-850AC8A8EF8F}" presName="node" presStyleLbl="node1" presStyleIdx="2" presStyleCnt="7">
        <dgm:presLayoutVars>
          <dgm:bulletEnabled val="1"/>
        </dgm:presLayoutVars>
      </dgm:prSet>
      <dgm:spPr/>
    </dgm:pt>
    <dgm:pt modelId="{046C50C3-D6D7-40B8-A917-A56BAE3BCC40}" type="pres">
      <dgm:prSet presAssocID="{C806EB51-AA7B-46A5-9EF1-D899FC81588A}" presName="sibTrans" presStyleCnt="0"/>
      <dgm:spPr/>
    </dgm:pt>
    <dgm:pt modelId="{C36CE513-49EB-42F4-9337-ADFC37D690C0}" type="pres">
      <dgm:prSet presAssocID="{0955CBC5-8820-4966-963D-60DB537B3769}" presName="node" presStyleLbl="node1" presStyleIdx="3" presStyleCnt="7">
        <dgm:presLayoutVars>
          <dgm:bulletEnabled val="1"/>
        </dgm:presLayoutVars>
      </dgm:prSet>
      <dgm:spPr/>
    </dgm:pt>
    <dgm:pt modelId="{D9FBFA53-7DC6-4992-B243-4E20455D7896}" type="pres">
      <dgm:prSet presAssocID="{B8C8F40D-B028-4202-8021-BE2DD4D847F6}" presName="sibTrans" presStyleCnt="0"/>
      <dgm:spPr/>
    </dgm:pt>
    <dgm:pt modelId="{ACCF35E8-5B0B-4D6C-A2FF-ADCC499E7F47}" type="pres">
      <dgm:prSet presAssocID="{478B1977-590E-4E5E-AAC9-6431516CEC97}" presName="node" presStyleLbl="node1" presStyleIdx="4" presStyleCnt="7">
        <dgm:presLayoutVars>
          <dgm:bulletEnabled val="1"/>
        </dgm:presLayoutVars>
      </dgm:prSet>
      <dgm:spPr/>
    </dgm:pt>
    <dgm:pt modelId="{D758AC0A-22AF-4ED4-AF25-A656D0549482}" type="pres">
      <dgm:prSet presAssocID="{6E8E21EC-F0CE-48BF-9AA6-6795993C9B4F}" presName="sibTrans" presStyleCnt="0"/>
      <dgm:spPr/>
    </dgm:pt>
    <dgm:pt modelId="{9A066996-EDDB-4892-8103-DF3A3363994B}" type="pres">
      <dgm:prSet presAssocID="{AB0386C7-C787-4B5C-908E-A1E6BA98FBB7}" presName="node" presStyleLbl="node1" presStyleIdx="5" presStyleCnt="7">
        <dgm:presLayoutVars>
          <dgm:bulletEnabled val="1"/>
        </dgm:presLayoutVars>
      </dgm:prSet>
      <dgm:spPr/>
    </dgm:pt>
    <dgm:pt modelId="{CC48A210-7102-4D7E-8116-14682BE79106}" type="pres">
      <dgm:prSet presAssocID="{B3AF71EE-1339-4B55-8442-D5191E8CB6AE}" presName="sibTrans" presStyleCnt="0"/>
      <dgm:spPr/>
    </dgm:pt>
    <dgm:pt modelId="{D248E3C5-DE2C-4D19-A1EB-A2D19E268761}" type="pres">
      <dgm:prSet presAssocID="{E964EBCC-FAF6-4F6E-AA3F-E814929639D1}" presName="node" presStyleLbl="node1" presStyleIdx="6" presStyleCnt="7">
        <dgm:presLayoutVars>
          <dgm:bulletEnabled val="1"/>
        </dgm:presLayoutVars>
      </dgm:prSet>
      <dgm:spPr/>
    </dgm:pt>
  </dgm:ptLst>
  <dgm:cxnLst>
    <dgm:cxn modelId="{CF9F4D0B-3ECB-483A-B7BA-2EB135209FEC}" srcId="{7F516727-8488-4E8D-B396-6ED286078DB7}" destId="{AB0386C7-C787-4B5C-908E-A1E6BA98FBB7}" srcOrd="5" destOrd="0" parTransId="{54E41F54-6500-45FC-8849-1DCD47FD96F6}" sibTransId="{B3AF71EE-1339-4B55-8442-D5191E8CB6AE}"/>
    <dgm:cxn modelId="{6C6FDE1C-8BB0-4778-A6F8-48C0EA696E23}" type="presOf" srcId="{6E92BE91-EE2D-4D46-B98B-E288907C5CDB}" destId="{E9AA79EC-F1CD-4E03-AD1A-FFD50A1F591D}" srcOrd="0" destOrd="0" presId="urn:microsoft.com/office/officeart/2005/8/layout/default"/>
    <dgm:cxn modelId="{B171521E-5054-47BB-B2C0-D33D1FDAFAC9}" type="presOf" srcId="{E964EBCC-FAF6-4F6E-AA3F-E814929639D1}" destId="{D248E3C5-DE2C-4D19-A1EB-A2D19E268761}" srcOrd="0" destOrd="0" presId="urn:microsoft.com/office/officeart/2005/8/layout/default"/>
    <dgm:cxn modelId="{F86D8A2F-23C1-4FB5-83C0-F35733C7DBA2}" srcId="{7F516727-8488-4E8D-B396-6ED286078DB7}" destId="{478B1977-590E-4E5E-AAC9-6431516CEC97}" srcOrd="4" destOrd="0" parTransId="{FF5A3A47-A4B5-42A8-86F2-B36597870CEE}" sibTransId="{6E8E21EC-F0CE-48BF-9AA6-6795993C9B4F}"/>
    <dgm:cxn modelId="{49677738-EB70-47DA-A016-4827C1FA840F}" type="presOf" srcId="{478B1977-590E-4E5E-AAC9-6431516CEC97}" destId="{ACCF35E8-5B0B-4D6C-A2FF-ADCC499E7F47}" srcOrd="0" destOrd="0" presId="urn:microsoft.com/office/officeart/2005/8/layout/default"/>
    <dgm:cxn modelId="{2270B35C-4A49-47DF-AEF6-83A0E37B7D1A}" type="presOf" srcId="{0955CBC5-8820-4966-963D-60DB537B3769}" destId="{C36CE513-49EB-42F4-9337-ADFC37D690C0}" srcOrd="0" destOrd="0" presId="urn:microsoft.com/office/officeart/2005/8/layout/default"/>
    <dgm:cxn modelId="{242C3848-0FD5-4BBF-A3F3-BC343C4F17A3}" type="presOf" srcId="{AB0386C7-C787-4B5C-908E-A1E6BA98FBB7}" destId="{9A066996-EDDB-4892-8103-DF3A3363994B}" srcOrd="0" destOrd="0" presId="urn:microsoft.com/office/officeart/2005/8/layout/default"/>
    <dgm:cxn modelId="{39BAC677-8250-427F-80AA-0CDC17FD34F5}" srcId="{7F516727-8488-4E8D-B396-6ED286078DB7}" destId="{55E2F82F-080D-4B65-83A8-5F75C637FA50}" srcOrd="1" destOrd="0" parTransId="{345B022A-8120-47C8-964C-53D72F9679B2}" sibTransId="{6DE0679E-F6EA-411E-9998-DC7DD6F9CD6C}"/>
    <dgm:cxn modelId="{C508AD82-6449-4117-8050-967A5C1ADFF4}" srcId="{7F516727-8488-4E8D-B396-6ED286078DB7}" destId="{BECF7237-7C3A-4B65-AC60-850AC8A8EF8F}" srcOrd="2" destOrd="0" parTransId="{16AF203C-8B0D-4E8C-8ADF-9899956AFF4D}" sibTransId="{C806EB51-AA7B-46A5-9EF1-D899FC81588A}"/>
    <dgm:cxn modelId="{91F61A94-0AD5-47E5-9290-58F8E1D87E5C}" srcId="{7F516727-8488-4E8D-B396-6ED286078DB7}" destId="{0955CBC5-8820-4966-963D-60DB537B3769}" srcOrd="3" destOrd="0" parTransId="{93B78BDE-19AA-4BBB-9B78-A54BE509E32F}" sibTransId="{B8C8F40D-B028-4202-8021-BE2DD4D847F6}"/>
    <dgm:cxn modelId="{D39B649D-6AA0-4C6B-8463-736D59A4FE44}" type="presOf" srcId="{7F516727-8488-4E8D-B396-6ED286078DB7}" destId="{2ABF1180-02A4-45D5-811B-1E9A3DFBDF9E}" srcOrd="0" destOrd="0" presId="urn:microsoft.com/office/officeart/2005/8/layout/default"/>
    <dgm:cxn modelId="{3C7CD3A7-84C1-41E3-80CA-2B5B50C28211}" srcId="{7F516727-8488-4E8D-B396-6ED286078DB7}" destId="{6E92BE91-EE2D-4D46-B98B-E288907C5CDB}" srcOrd="0" destOrd="0" parTransId="{90D5EEEF-815A-4BB2-9C6B-7AE783FD5E1A}" sibTransId="{F30A3519-C47B-459F-927A-F6F6580659A9}"/>
    <dgm:cxn modelId="{744B37C4-41F8-4CEC-81FE-D1B7732ABC85}" type="presOf" srcId="{55E2F82F-080D-4B65-83A8-5F75C637FA50}" destId="{768EF50D-1FFB-4E4C-9269-D6611BB39AC5}" srcOrd="0" destOrd="0" presId="urn:microsoft.com/office/officeart/2005/8/layout/default"/>
    <dgm:cxn modelId="{50C3C8CF-5080-45B8-B882-2171944D6696}" srcId="{7F516727-8488-4E8D-B396-6ED286078DB7}" destId="{E964EBCC-FAF6-4F6E-AA3F-E814929639D1}" srcOrd="6" destOrd="0" parTransId="{1C84715B-9D5B-4BCA-84C2-58ACD4DDE487}" sibTransId="{82F4EAA2-CB5C-4268-A3F3-4A73A040CC1D}"/>
    <dgm:cxn modelId="{C6E962D3-9D4B-477B-94F9-7038894CADBE}" type="presOf" srcId="{BECF7237-7C3A-4B65-AC60-850AC8A8EF8F}" destId="{AEAED0B8-59FB-4FE5-84D0-70177B13E353}" srcOrd="0" destOrd="0" presId="urn:microsoft.com/office/officeart/2005/8/layout/default"/>
    <dgm:cxn modelId="{6A93F98F-C7FD-4F35-AB71-AFD27F115B18}" type="presParOf" srcId="{2ABF1180-02A4-45D5-811B-1E9A3DFBDF9E}" destId="{E9AA79EC-F1CD-4E03-AD1A-FFD50A1F591D}" srcOrd="0" destOrd="0" presId="urn:microsoft.com/office/officeart/2005/8/layout/default"/>
    <dgm:cxn modelId="{DC9DB875-E0C0-41D4-B592-BE9D562C1BE0}" type="presParOf" srcId="{2ABF1180-02A4-45D5-811B-1E9A3DFBDF9E}" destId="{4A5422F6-19C6-4A20-AE41-EDC70636D404}" srcOrd="1" destOrd="0" presId="urn:microsoft.com/office/officeart/2005/8/layout/default"/>
    <dgm:cxn modelId="{8DF1F12E-3945-4D82-9554-94F72B42E7D6}" type="presParOf" srcId="{2ABF1180-02A4-45D5-811B-1E9A3DFBDF9E}" destId="{768EF50D-1FFB-4E4C-9269-D6611BB39AC5}" srcOrd="2" destOrd="0" presId="urn:microsoft.com/office/officeart/2005/8/layout/default"/>
    <dgm:cxn modelId="{3750F39F-9D71-48DC-9A27-E7A6DB3005EF}" type="presParOf" srcId="{2ABF1180-02A4-45D5-811B-1E9A3DFBDF9E}" destId="{8986D272-773A-46F9-BA60-392F3507F9F3}" srcOrd="3" destOrd="0" presId="urn:microsoft.com/office/officeart/2005/8/layout/default"/>
    <dgm:cxn modelId="{D9B96FF5-E558-49FD-96FC-BF686DD937C0}" type="presParOf" srcId="{2ABF1180-02A4-45D5-811B-1E9A3DFBDF9E}" destId="{AEAED0B8-59FB-4FE5-84D0-70177B13E353}" srcOrd="4" destOrd="0" presId="urn:microsoft.com/office/officeart/2005/8/layout/default"/>
    <dgm:cxn modelId="{434C1171-3968-4409-AAB0-8DCCC1990351}" type="presParOf" srcId="{2ABF1180-02A4-45D5-811B-1E9A3DFBDF9E}" destId="{046C50C3-D6D7-40B8-A917-A56BAE3BCC40}" srcOrd="5" destOrd="0" presId="urn:microsoft.com/office/officeart/2005/8/layout/default"/>
    <dgm:cxn modelId="{C4A165CD-BCDB-4880-B651-A97F17A7B3CA}" type="presParOf" srcId="{2ABF1180-02A4-45D5-811B-1E9A3DFBDF9E}" destId="{C36CE513-49EB-42F4-9337-ADFC37D690C0}" srcOrd="6" destOrd="0" presId="urn:microsoft.com/office/officeart/2005/8/layout/default"/>
    <dgm:cxn modelId="{58071189-0CEC-475D-81D5-784D5CE65A1C}" type="presParOf" srcId="{2ABF1180-02A4-45D5-811B-1E9A3DFBDF9E}" destId="{D9FBFA53-7DC6-4992-B243-4E20455D7896}" srcOrd="7" destOrd="0" presId="urn:microsoft.com/office/officeart/2005/8/layout/default"/>
    <dgm:cxn modelId="{09931D8A-F201-4562-A3E7-C344735C40C4}" type="presParOf" srcId="{2ABF1180-02A4-45D5-811B-1E9A3DFBDF9E}" destId="{ACCF35E8-5B0B-4D6C-A2FF-ADCC499E7F47}" srcOrd="8" destOrd="0" presId="urn:microsoft.com/office/officeart/2005/8/layout/default"/>
    <dgm:cxn modelId="{D5C6A35A-7DD3-4EC4-AE3D-CC4C0B828608}" type="presParOf" srcId="{2ABF1180-02A4-45D5-811B-1E9A3DFBDF9E}" destId="{D758AC0A-22AF-4ED4-AF25-A656D0549482}" srcOrd="9" destOrd="0" presId="urn:microsoft.com/office/officeart/2005/8/layout/default"/>
    <dgm:cxn modelId="{D58B726B-8073-47DC-B7EC-B5CD4F16FB72}" type="presParOf" srcId="{2ABF1180-02A4-45D5-811B-1E9A3DFBDF9E}" destId="{9A066996-EDDB-4892-8103-DF3A3363994B}" srcOrd="10" destOrd="0" presId="urn:microsoft.com/office/officeart/2005/8/layout/default"/>
    <dgm:cxn modelId="{BD8DD729-2778-4149-BED8-186379B811AA}" type="presParOf" srcId="{2ABF1180-02A4-45D5-811B-1E9A3DFBDF9E}" destId="{CC48A210-7102-4D7E-8116-14682BE79106}" srcOrd="11" destOrd="0" presId="urn:microsoft.com/office/officeart/2005/8/layout/default"/>
    <dgm:cxn modelId="{A1D22C6A-0386-4037-9D0E-79000E6E7627}" type="presParOf" srcId="{2ABF1180-02A4-45D5-811B-1E9A3DFBDF9E}" destId="{D248E3C5-DE2C-4D19-A1EB-A2D19E268761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85986F-8D9A-4E4B-825D-E94E01D4997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C57B4B9-710F-4F1A-980B-57D2FACE6946}">
      <dgm:prSet/>
      <dgm:spPr/>
      <dgm:t>
        <a:bodyPr/>
        <a:lstStyle/>
        <a:p>
          <a:r>
            <a:rPr lang="en-GB" dirty="0"/>
            <a:t>Year 9 is not just a stepping stone – it’s where students discover what excites them, what they’re good at, and where they want to go. 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Year 9 is not just a stepping stone – it’s where students discover what excites them, what they’re good at, and where they want to go. &#10;"/>
        </a:ext>
      </dgm:extLst>
    </dgm:pt>
    <dgm:pt modelId="{D3D8881A-161C-431A-9B5C-BA3E48EEAB9D}" type="parTrans" cxnId="{55323E0C-DED5-4472-92AA-A3B93B2D4051}">
      <dgm:prSet/>
      <dgm:spPr/>
      <dgm:t>
        <a:bodyPr/>
        <a:lstStyle/>
        <a:p>
          <a:endParaRPr lang="en-US"/>
        </a:p>
      </dgm:t>
    </dgm:pt>
    <dgm:pt modelId="{860D5AD7-B730-4129-B29B-B592B34EB91F}" type="sibTrans" cxnId="{55323E0C-DED5-4472-92AA-A3B93B2D4051}">
      <dgm:prSet/>
      <dgm:spPr/>
      <dgm:t>
        <a:bodyPr/>
        <a:lstStyle/>
        <a:p>
          <a:endParaRPr lang="en-US"/>
        </a:p>
      </dgm:t>
    </dgm:pt>
    <dgm:pt modelId="{C87EFE43-BC35-4856-98B3-1BF3F0A2C73C}">
      <dgm:prSet/>
      <dgm:spPr/>
      <dgm:t>
        <a:bodyPr/>
        <a:lstStyle/>
        <a:p>
          <a:r>
            <a:rPr lang="en-GB" dirty="0"/>
            <a:t>By Summer 2026, they’ll be ready for GCSEs with clarity and confidence.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By Summer 2026, they’ll be ready for GCSEs with clarity and confidence.&#10;"/>
        </a:ext>
      </dgm:extLst>
    </dgm:pt>
    <dgm:pt modelId="{B6780FCC-1C92-48E1-B5C4-EB5978B5444B}" type="parTrans" cxnId="{DE3D3C1F-CAE0-49C5-BCC6-06E170F12E20}">
      <dgm:prSet/>
      <dgm:spPr/>
      <dgm:t>
        <a:bodyPr/>
        <a:lstStyle/>
        <a:p>
          <a:endParaRPr lang="en-US"/>
        </a:p>
      </dgm:t>
    </dgm:pt>
    <dgm:pt modelId="{EC3B9405-D7E1-4F6A-A171-F6F5FE4101E8}" type="sibTrans" cxnId="{DE3D3C1F-CAE0-49C5-BCC6-06E170F12E20}">
      <dgm:prSet/>
      <dgm:spPr/>
      <dgm:t>
        <a:bodyPr/>
        <a:lstStyle/>
        <a:p>
          <a:endParaRPr lang="en-US"/>
        </a:p>
      </dgm:t>
    </dgm:pt>
    <dgm:pt modelId="{58A3FADC-E24C-47BE-ADAD-E1395D7B3C3E}" type="pres">
      <dgm:prSet presAssocID="{4C85986F-8D9A-4E4B-825D-E94E01D49970}" presName="linear" presStyleCnt="0">
        <dgm:presLayoutVars>
          <dgm:animLvl val="lvl"/>
          <dgm:resizeHandles val="exact"/>
        </dgm:presLayoutVars>
      </dgm:prSet>
      <dgm:spPr/>
    </dgm:pt>
    <dgm:pt modelId="{6F2CF2D6-7FF1-485F-BBE4-047126756AC4}" type="pres">
      <dgm:prSet presAssocID="{4C57B4B9-710F-4F1A-980B-57D2FACE694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D5A8490-77F8-4868-8225-706A9A5A7347}" type="pres">
      <dgm:prSet presAssocID="{860D5AD7-B730-4129-B29B-B592B34EB91F}" presName="spacer" presStyleCnt="0"/>
      <dgm:spPr/>
    </dgm:pt>
    <dgm:pt modelId="{AC5B77D4-872A-4610-A3F3-DC5A909DB055}" type="pres">
      <dgm:prSet presAssocID="{C87EFE43-BC35-4856-98B3-1BF3F0A2C73C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55323E0C-DED5-4472-92AA-A3B93B2D4051}" srcId="{4C85986F-8D9A-4E4B-825D-E94E01D49970}" destId="{4C57B4B9-710F-4F1A-980B-57D2FACE6946}" srcOrd="0" destOrd="0" parTransId="{D3D8881A-161C-431A-9B5C-BA3E48EEAB9D}" sibTransId="{860D5AD7-B730-4129-B29B-B592B34EB91F}"/>
    <dgm:cxn modelId="{DE3D3C1F-CAE0-49C5-BCC6-06E170F12E20}" srcId="{4C85986F-8D9A-4E4B-825D-E94E01D49970}" destId="{C87EFE43-BC35-4856-98B3-1BF3F0A2C73C}" srcOrd="1" destOrd="0" parTransId="{B6780FCC-1C92-48E1-B5C4-EB5978B5444B}" sibTransId="{EC3B9405-D7E1-4F6A-A171-F6F5FE4101E8}"/>
    <dgm:cxn modelId="{DB59D171-1C09-4978-84F0-604CD24E0384}" type="presOf" srcId="{4C57B4B9-710F-4F1A-980B-57D2FACE6946}" destId="{6F2CF2D6-7FF1-485F-BBE4-047126756AC4}" srcOrd="0" destOrd="0" presId="urn:microsoft.com/office/officeart/2005/8/layout/vList2"/>
    <dgm:cxn modelId="{DC49589D-4922-40C6-85B7-3A5C977A2062}" type="presOf" srcId="{4C85986F-8D9A-4E4B-825D-E94E01D49970}" destId="{58A3FADC-E24C-47BE-ADAD-E1395D7B3C3E}" srcOrd="0" destOrd="0" presId="urn:microsoft.com/office/officeart/2005/8/layout/vList2"/>
    <dgm:cxn modelId="{678CF2C2-A7BC-41C6-8128-E8AC7D7D8D90}" type="presOf" srcId="{C87EFE43-BC35-4856-98B3-1BF3F0A2C73C}" destId="{AC5B77D4-872A-4610-A3F3-DC5A909DB055}" srcOrd="0" destOrd="0" presId="urn:microsoft.com/office/officeart/2005/8/layout/vList2"/>
    <dgm:cxn modelId="{904A5991-318D-4067-A46D-BD471BEEA785}" type="presParOf" srcId="{58A3FADC-E24C-47BE-ADAD-E1395D7B3C3E}" destId="{6F2CF2D6-7FF1-485F-BBE4-047126756AC4}" srcOrd="0" destOrd="0" presId="urn:microsoft.com/office/officeart/2005/8/layout/vList2"/>
    <dgm:cxn modelId="{E4512F38-5495-494B-84DD-733A44FEFBE6}" type="presParOf" srcId="{58A3FADC-E24C-47BE-ADAD-E1395D7B3C3E}" destId="{3D5A8490-77F8-4868-8225-706A9A5A7347}" srcOrd="1" destOrd="0" presId="urn:microsoft.com/office/officeart/2005/8/layout/vList2"/>
    <dgm:cxn modelId="{35BF3B84-D157-4C4D-92B9-C5D6A9A069AC}" type="presParOf" srcId="{58A3FADC-E24C-47BE-ADAD-E1395D7B3C3E}" destId="{AC5B77D4-872A-4610-A3F3-DC5A909DB055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AA79EC-F1CD-4E03-AD1A-FFD50A1F591D}">
      <dsp:nvSpPr>
        <dsp:cNvPr id="0" name=""/>
        <dsp:cNvSpPr/>
      </dsp:nvSpPr>
      <dsp:spPr>
        <a:xfrm>
          <a:off x="3080" y="587032"/>
          <a:ext cx="2444055" cy="146643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To be prepared and on time</a:t>
          </a:r>
          <a:endParaRPr lang="en-US" sz="2900" kern="1200" dirty="0"/>
        </a:p>
      </dsp:txBody>
      <dsp:txXfrm>
        <a:off x="3080" y="587032"/>
        <a:ext cx="2444055" cy="1466433"/>
      </dsp:txXfrm>
    </dsp:sp>
    <dsp:sp modelId="{768EF50D-1FFB-4E4C-9269-D6611BB39AC5}">
      <dsp:nvSpPr>
        <dsp:cNvPr id="0" name=""/>
        <dsp:cNvSpPr/>
      </dsp:nvSpPr>
      <dsp:spPr>
        <a:xfrm>
          <a:off x="2691541" y="587032"/>
          <a:ext cx="2444055" cy="146643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Smartly presented</a:t>
          </a:r>
          <a:endParaRPr lang="en-US" sz="2900" kern="1200" dirty="0"/>
        </a:p>
      </dsp:txBody>
      <dsp:txXfrm>
        <a:off x="2691541" y="587032"/>
        <a:ext cx="2444055" cy="1466433"/>
      </dsp:txXfrm>
    </dsp:sp>
    <dsp:sp modelId="{AEAED0B8-59FB-4FE5-84D0-70177B13E353}">
      <dsp:nvSpPr>
        <dsp:cNvPr id="0" name=""/>
        <dsp:cNvSpPr/>
      </dsp:nvSpPr>
      <dsp:spPr>
        <a:xfrm>
          <a:off x="5380002" y="587032"/>
          <a:ext cx="2444055" cy="146643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Homework to be completed</a:t>
          </a:r>
          <a:endParaRPr lang="en-US" sz="2900" kern="1200" dirty="0"/>
        </a:p>
      </dsp:txBody>
      <dsp:txXfrm>
        <a:off x="5380002" y="587032"/>
        <a:ext cx="2444055" cy="1466433"/>
      </dsp:txXfrm>
    </dsp:sp>
    <dsp:sp modelId="{C36CE513-49EB-42F4-9337-ADFC37D690C0}">
      <dsp:nvSpPr>
        <dsp:cNvPr id="0" name=""/>
        <dsp:cNvSpPr/>
      </dsp:nvSpPr>
      <dsp:spPr>
        <a:xfrm>
          <a:off x="8068463" y="587032"/>
          <a:ext cx="2444055" cy="146643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Work hard</a:t>
          </a:r>
          <a:endParaRPr lang="en-US" sz="2900" kern="1200" dirty="0"/>
        </a:p>
      </dsp:txBody>
      <dsp:txXfrm>
        <a:off x="8068463" y="587032"/>
        <a:ext cx="2444055" cy="1466433"/>
      </dsp:txXfrm>
    </dsp:sp>
    <dsp:sp modelId="{ACCF35E8-5B0B-4D6C-A2FF-ADCC499E7F47}">
      <dsp:nvSpPr>
        <dsp:cNvPr id="0" name=""/>
        <dsp:cNvSpPr/>
      </dsp:nvSpPr>
      <dsp:spPr>
        <a:xfrm>
          <a:off x="1347311" y="2297871"/>
          <a:ext cx="2444055" cy="146643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Polite and respectful</a:t>
          </a:r>
          <a:endParaRPr lang="en-US" sz="2900" kern="1200" dirty="0"/>
        </a:p>
      </dsp:txBody>
      <dsp:txXfrm>
        <a:off x="1347311" y="2297871"/>
        <a:ext cx="2444055" cy="1466433"/>
      </dsp:txXfrm>
    </dsp:sp>
    <dsp:sp modelId="{9A066996-EDDB-4892-8103-DF3A3363994B}">
      <dsp:nvSpPr>
        <dsp:cNvPr id="0" name=""/>
        <dsp:cNvSpPr/>
      </dsp:nvSpPr>
      <dsp:spPr>
        <a:xfrm>
          <a:off x="4035772" y="2297871"/>
          <a:ext cx="2444055" cy="146643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Get involved! </a:t>
          </a:r>
          <a:endParaRPr lang="en-US" sz="2900" kern="1200" dirty="0"/>
        </a:p>
      </dsp:txBody>
      <dsp:txXfrm>
        <a:off x="4035772" y="2297871"/>
        <a:ext cx="2444055" cy="1466433"/>
      </dsp:txXfrm>
    </dsp:sp>
    <dsp:sp modelId="{D248E3C5-DE2C-4D19-A1EB-A2D19E268761}">
      <dsp:nvSpPr>
        <dsp:cNvPr id="0" name=""/>
        <dsp:cNvSpPr/>
      </dsp:nvSpPr>
      <dsp:spPr>
        <a:xfrm>
          <a:off x="6724233" y="2297871"/>
          <a:ext cx="2444055" cy="146643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Enjoy themselves!</a:t>
          </a:r>
          <a:endParaRPr lang="en-US" sz="2900" kern="1200" dirty="0"/>
        </a:p>
      </dsp:txBody>
      <dsp:txXfrm>
        <a:off x="6724233" y="2297871"/>
        <a:ext cx="2444055" cy="14664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2CF2D6-7FF1-485F-BBE4-047126756AC4}">
      <dsp:nvSpPr>
        <dsp:cNvPr id="0" name=""/>
        <dsp:cNvSpPr/>
      </dsp:nvSpPr>
      <dsp:spPr>
        <a:xfrm>
          <a:off x="0" y="31329"/>
          <a:ext cx="10515600" cy="20896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/>
            <a:t>Year 9 is not just a stepping stone – it’s where students discover what excites them, what they’re good at, and where they want to go. </a:t>
          </a:r>
          <a:endParaRPr lang="en-US" sz="3800" kern="1200" dirty="0"/>
        </a:p>
      </dsp:txBody>
      <dsp:txXfrm>
        <a:off x="102007" y="133336"/>
        <a:ext cx="10311586" cy="1885605"/>
      </dsp:txXfrm>
    </dsp:sp>
    <dsp:sp modelId="{AC5B77D4-872A-4610-A3F3-DC5A909DB055}">
      <dsp:nvSpPr>
        <dsp:cNvPr id="0" name=""/>
        <dsp:cNvSpPr/>
      </dsp:nvSpPr>
      <dsp:spPr>
        <a:xfrm>
          <a:off x="0" y="2230389"/>
          <a:ext cx="10515600" cy="20896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/>
            <a:t>By Summer 2026, they’ll be ready for GCSEs with clarity and confidence.</a:t>
          </a:r>
          <a:endParaRPr lang="en-US" sz="3800" kern="1200" dirty="0"/>
        </a:p>
      </dsp:txBody>
      <dsp:txXfrm>
        <a:off x="102007" y="2332396"/>
        <a:ext cx="10311586" cy="18856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B4BAFE-2259-425B-B8B4-FDFDF730E313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D617DD-B65E-4476-82BD-3500CEC252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544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Meeting expectations – that’s</a:t>
            </a:r>
            <a:r>
              <a:rPr lang="en-GB" baseline="0"/>
              <a:t> meant for us and them. The children are learning our expectations, and from the feedback from students so far MECE is doing a good job of meeting theirs too!</a:t>
            </a:r>
          </a:p>
          <a:p>
            <a:r>
              <a:rPr lang="en-GB" baseline="0"/>
              <a:t>Transition in tricky circumstances – overcome more barriers than  other years. We are proud of them.</a:t>
            </a:r>
          </a:p>
          <a:p>
            <a:endParaRPr lang="en-GB" baseline="0"/>
          </a:p>
          <a:p>
            <a:r>
              <a:rPr lang="en-GB" baseline="0"/>
              <a:t>Encouraging students to develop positive relationships with staff and peers</a:t>
            </a:r>
          </a:p>
          <a:p>
            <a:endParaRPr lang="en-GB" baseline="0"/>
          </a:p>
          <a:p>
            <a:r>
              <a:rPr lang="en-GB" baseline="0"/>
              <a:t>Then the hard work starts…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BF083A-E7D3-AC45-B7C0-BA4CC54271E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4107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Please</a:t>
            </a:r>
            <a:r>
              <a:rPr lang="en-GB" baseline="0"/>
              <a:t> encourage your son/ daughter to arrive to school </a:t>
            </a:r>
            <a:r>
              <a:rPr lang="en-GB" b="1" baseline="0"/>
              <a:t>on time. </a:t>
            </a:r>
            <a:r>
              <a:rPr lang="en-GB" b="0" baseline="0"/>
              <a:t>School opens to students at 8:30am, tutor starts at 8:40. This gives them 10mins to go to locker/ sort bags – if they are on time. </a:t>
            </a:r>
            <a:endParaRPr lang="en-GB" b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BF083A-E7D3-AC45-B7C0-BA4CC54271E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421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26EB67-8601-9B4B-82DF-417E49123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F06D88-434A-1D77-98CF-342F2D06F5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E2EA99-1D87-3804-4E28-AE90A999DC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Meeting expectations – that’s</a:t>
            </a:r>
            <a:r>
              <a:rPr lang="en-GB" baseline="0"/>
              <a:t> meant for us and them. The children are learning our expectations, and from the feedback from students so far MECE is doing a good job of meeting theirs too!</a:t>
            </a:r>
          </a:p>
          <a:p>
            <a:r>
              <a:rPr lang="en-GB" baseline="0"/>
              <a:t>Transition in tricky circumstances – overcome more barriers than  other years. We are proud of them.</a:t>
            </a:r>
          </a:p>
          <a:p>
            <a:endParaRPr lang="en-GB" baseline="0"/>
          </a:p>
          <a:p>
            <a:r>
              <a:rPr lang="en-GB" baseline="0"/>
              <a:t>Encouraging students to develop positive relationships with staff and peers</a:t>
            </a:r>
          </a:p>
          <a:p>
            <a:endParaRPr lang="en-GB" baseline="0"/>
          </a:p>
          <a:p>
            <a:r>
              <a:rPr lang="en-GB" baseline="0"/>
              <a:t>Then the hard work starts…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51887A-1B48-2512-F99D-508EA5F77A9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BF083A-E7D3-AC45-B7C0-BA4CC54271E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279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34E5E-8E56-5E6F-30F7-FE17EEDFC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155BD0-42B0-FC6D-9BC7-0EC6A4FC4F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1981EC-B0DA-EFA0-008B-08BB2CA9BF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Meeting expectations – that’s</a:t>
            </a:r>
            <a:r>
              <a:rPr lang="en-GB" baseline="0"/>
              <a:t> meant for us and them. The children are learning our expectations, and from the feedback from students so far MECE is doing a good job of meeting theirs too!</a:t>
            </a:r>
          </a:p>
          <a:p>
            <a:r>
              <a:rPr lang="en-GB" baseline="0"/>
              <a:t>Transition in tricky circumstances – overcome more barriers than  other years. We are proud of them.</a:t>
            </a:r>
          </a:p>
          <a:p>
            <a:endParaRPr lang="en-GB" baseline="0"/>
          </a:p>
          <a:p>
            <a:r>
              <a:rPr lang="en-GB" baseline="0"/>
              <a:t>Encouraging students to develop positive relationships with staff and peers</a:t>
            </a:r>
          </a:p>
          <a:p>
            <a:endParaRPr lang="en-GB" baseline="0"/>
          </a:p>
          <a:p>
            <a:r>
              <a:rPr lang="en-GB" baseline="0"/>
              <a:t>Then the hard work starts…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211189-7FCD-17B8-3CFD-F3204ECA2F3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BF083A-E7D3-AC45-B7C0-BA4CC54271E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1673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Emphasise how students are guided through choices (assemblies, careers advice, tutor support).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D617DD-B65E-4476-82BD-3500CEC2521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3763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1" name="Google Shape;171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best way to get in touch is by emailing. We all are teaching, so cannot guarantee to be able to take a call during school hours </a:t>
            </a:r>
            <a:endParaRPr/>
          </a:p>
        </p:txBody>
      </p:sp>
      <p:sp>
        <p:nvSpPr>
          <p:cNvPr id="172" name="Google Shape;172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GB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>
          <a:extLst>
            <a:ext uri="{FF2B5EF4-FFF2-40B4-BE49-F238E27FC236}">
              <a16:creationId xmlns:a16="http://schemas.microsoft.com/office/drawing/2014/main" id="{957E12BA-BECE-6888-4CC1-CC3A926936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138e3eea24f_0_186:notes">
            <a:extLst>
              <a:ext uri="{FF2B5EF4-FFF2-40B4-BE49-F238E27FC236}">
                <a16:creationId xmlns:a16="http://schemas.microsoft.com/office/drawing/2014/main" id="{417E8350-5340-955D-EE3B-28FA60A0A41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" name="Google Shape;376;g138e3eea24f_0_186:notes">
            <a:extLst>
              <a:ext uri="{FF2B5EF4-FFF2-40B4-BE49-F238E27FC236}">
                <a16:creationId xmlns:a16="http://schemas.microsoft.com/office/drawing/2014/main" id="{D08CDF64-2043-8727-8FCF-15A77C1348C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421808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138e3eea24f_0_14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" name="Google Shape;331;g138e3eea24f_0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g138e3eea24f_0_15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g138e3eea24f_0_1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138e3eea24f_0_1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g138e3eea24f_0_1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g138e3eea24f_0_1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g138e3eea24f_0_1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138e3eea24f_0_17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7" name="Google Shape;367;g138e3eea24f_0_1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138e3eea24f_0_18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" name="Google Shape;376;g138e3eea24f_0_1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>
          <a:extLst>
            <a:ext uri="{FF2B5EF4-FFF2-40B4-BE49-F238E27FC236}">
              <a16:creationId xmlns:a16="http://schemas.microsoft.com/office/drawing/2014/main" id="{A406E1C4-DEC8-7C14-7063-7FDFA295C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138e3eea24f_0_186:notes">
            <a:extLst>
              <a:ext uri="{FF2B5EF4-FFF2-40B4-BE49-F238E27FC236}">
                <a16:creationId xmlns:a16="http://schemas.microsoft.com/office/drawing/2014/main" id="{FEE124A8-62CA-E862-3A5F-E6228B80488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" name="Google Shape;376;g138e3eea24f_0_186:notes">
            <a:extLst>
              <a:ext uri="{FF2B5EF4-FFF2-40B4-BE49-F238E27FC236}">
                <a16:creationId xmlns:a16="http://schemas.microsoft.com/office/drawing/2014/main" id="{2432727C-DA2E-247B-8D3D-DDBA10F2B00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909200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Meeting expectations – that’s</a:t>
            </a:r>
            <a:r>
              <a:rPr lang="en-GB" baseline="0"/>
              <a:t> meant for us and them. The children are learning our expectations, and from the feedback from students so far MECE is doing a good job of meeting theirs too!</a:t>
            </a:r>
          </a:p>
          <a:p>
            <a:r>
              <a:rPr lang="en-GB" baseline="0"/>
              <a:t>Transition in tricky circumstances – overcome more barriers than  other years. We are proud of them.</a:t>
            </a:r>
          </a:p>
          <a:p>
            <a:endParaRPr lang="en-GB" baseline="0"/>
          </a:p>
          <a:p>
            <a:r>
              <a:rPr lang="en-GB" baseline="0"/>
              <a:t>Encouraging students to develop positive relationships with staff and peers</a:t>
            </a:r>
          </a:p>
          <a:p>
            <a:endParaRPr lang="en-GB" baseline="0"/>
          </a:p>
          <a:p>
            <a:r>
              <a:rPr lang="en-GB" baseline="0"/>
              <a:t>Then the hard work starts…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BF083A-E7D3-AC45-B7C0-BA4CC54271E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855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DBF42-9F5D-165D-BC35-D1111C2EBF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07FC33-0BF5-5FEE-5945-F8644F59D7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8A8134-3F18-E15F-6D74-3B51738B1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814B-27D9-4261-8305-762153E92A9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FDA6C-4B10-7924-5A06-76D588ADD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EC8223-FF41-F070-0F53-5CCC33CC2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4751-EFF1-40D9-BB5D-366D4B0F8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61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3B0BD-813C-A0BE-D976-CED4081B7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38BDA6-716D-96C1-5F6E-D82E47505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C9499-8420-5570-F395-270661F6A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814B-27D9-4261-8305-762153E92A9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F229FF-9DE6-6E75-D651-7CB2265E9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7F678D-550D-5FBD-2E8B-505D0E83D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4751-EFF1-40D9-BB5D-366D4B0F8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7153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B969A-108B-D422-31B0-A44D69B4A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616D66-C0E8-40C3-71CC-DC39DEBDAD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E5318-4D31-8361-44F1-883C01FB3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814B-27D9-4261-8305-762153E92A9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B5B04-5133-CC40-6734-5D2A53314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24D01-D307-D8AA-2CE4-54B320647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4751-EFF1-40D9-BB5D-366D4B0F8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7932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F8CF9-2C34-8578-66EC-E94ACC8B0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5A009-C07E-F0DD-8FB2-BD3883CF1E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1CAA67-8DE5-2AF1-8D2F-5125354BCE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0F40C7-6DA3-2A0A-BFF2-381C0E4DAE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814B-27D9-4261-8305-762153E92A9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4AB5C8-17D2-8344-3D1A-1A7F812B2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B9A09F-362B-D0AF-9C0B-95E3870A3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4751-EFF1-40D9-BB5D-366D4B0F8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359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0C47E-C133-AFA6-8F50-B7A355DBA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A45AD3-77C0-05D6-2B52-654BD382A1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9849F3-5466-D61C-2DF8-1F8DDA95A1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AC92A0-5284-9938-36C4-1ED78A5EB4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905A80-50B6-F5B9-10EE-4CFE5A501E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885D4F-A51D-157D-43E6-7CE445E5D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814B-27D9-4261-8305-762153E92A9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D449CD-64F0-D94D-F680-E4DC4E234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08F85A-C35E-AA27-837C-BE3701FF6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4751-EFF1-40D9-BB5D-366D4B0F8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5402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90FA6-E820-D0D5-7FA3-44FFDA959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EE7924-91AC-D709-D84C-E336E3873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814B-27D9-4261-8305-762153E92A9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AFA54C-7A95-56BF-F749-93073B238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6F9751-2556-F94E-B197-0A75F1149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4751-EFF1-40D9-BB5D-366D4B0F8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72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CAAA68-12A2-E61D-B4CA-082BEF250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814B-27D9-4261-8305-762153E92A9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066D46-706B-B4AB-0108-1339CCD7A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BDAA4D-D3CA-52DE-5C9F-43F5AA43E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4751-EFF1-40D9-BB5D-366D4B0F8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7518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2B3EB-198F-01C4-451E-3A3FE88F32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66A429-3943-ECFB-6B9A-97ADC89CEB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D0B4E5-2027-1013-33AA-DE4C0F34BD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56B374-E2B2-535A-7D9A-F289F13DB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814B-27D9-4261-8305-762153E92A9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E3FDB9-5C40-A7F0-0FE2-4FD1C521A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65548D-D794-56D6-3426-66D36CEE2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4751-EFF1-40D9-BB5D-366D4B0F8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3211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6204D-54F6-8DAE-BEA5-66F616FA65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BB6FAAC-0F9C-6392-9687-1E0A613675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E2042A-0B96-0D77-1625-203FFA66A8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847C06-27EB-442F-550A-4D3A62FA1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814B-27D9-4261-8305-762153E92A9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E66D13-0910-549A-8ECC-D22CD9522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D3AE1E-3EB7-C474-866F-248E22786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4751-EFF1-40D9-BB5D-366D4B0F8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2034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BB993-8A38-596A-2E50-4737AAB23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C44CE4-B8F9-F9E0-A74F-1C0B5797EC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EC0FFB-8C43-4285-6E83-C8346B4B7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814B-27D9-4261-8305-762153E92A9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1E5684-3731-80FA-A6C2-3F4E9635A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7D6307-5FEE-1F61-6822-43C4D4094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4751-EFF1-40D9-BB5D-366D4B0F8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9428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00D197-6379-7738-485F-560A7B8096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EDAD2A-6B99-D529-2FA8-CFD3DD5F0D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58B590-F937-735F-3B11-AC7A4D04A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814B-27D9-4261-8305-762153E92A9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BE002A-DE71-8DC2-781D-0E501DFB9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B7C2F4-762D-2BFC-0409-D013B9611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4751-EFF1-40D9-BB5D-366D4B0F8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633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16D427-20CD-E5DF-8EC8-E235C1F46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B1702F-6144-3724-CA73-64C3F3384D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A7485F-6984-ADE7-8B07-E54FBB9F28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19814B-27D9-4261-8305-762153E92A9F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5C9B5-128E-CE2D-FE19-6F52289D16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1C319C-A676-04C1-B16C-B1C675A272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2E4751-EFF1-40D9-BB5D-366D4B0F8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8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12.png"/><Relationship Id="rId4" Type="http://schemas.openxmlformats.org/officeDocument/2006/relationships/diagramData" Target="../diagrams/data1.xml"/><Relationship Id="rId9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hyperlink" Target="mailto:am.khan@maidenerleghtrust.org" TargetMode="External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hyperlink" Target="mailto:k.lategan@maidenerleghtrust.org" TargetMode="External"/><Relationship Id="rId4" Type="http://schemas.openxmlformats.org/officeDocument/2006/relationships/hyperlink" Target="mailto:j.kafoski@maidenerleghtrust.org" TargetMode="External"/><Relationship Id="rId9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zPNwWK7T39k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3.jpe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2.png"/><Relationship Id="rId9" Type="http://schemas.microsoft.com/office/2007/relationships/diagramDrawing" Target="../diagrams/drawing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Yr9 Parent Information evening">
            <a:extLst>
              <a:ext uri="{FF2B5EF4-FFF2-40B4-BE49-F238E27FC236}">
                <a16:creationId xmlns:a16="http://schemas.microsoft.com/office/drawing/2014/main" id="{125D3A01-0F09-4BB4-8970-F15E7A28EC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881" y="457200"/>
            <a:ext cx="10909640" cy="1368614"/>
          </a:xfrm>
        </p:spPr>
        <p:txBody>
          <a:bodyPr anchor="ctr">
            <a:normAutofit/>
          </a:bodyPr>
          <a:lstStyle/>
          <a:p>
            <a:r>
              <a:rPr lang="en-GB" sz="6100" dirty="0"/>
              <a:t>Yr9 Parent Information Evening </a:t>
            </a:r>
          </a:p>
        </p:txBody>
      </p:sp>
      <p:pic>
        <p:nvPicPr>
          <p:cNvPr id="5" name="Picture 4" descr="A close-up of Maiden Erlegh Chiltern Edge logo">
            <a:extLst>
              <a:ext uri="{FF2B5EF4-FFF2-40B4-BE49-F238E27FC236}">
                <a16:creationId xmlns:a16="http://schemas.microsoft.com/office/drawing/2014/main" id="{0C9025BE-A3A1-40F9-9CEA-6BB2F5575B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5184068"/>
            <a:ext cx="3322872" cy="1517262"/>
          </a:xfrm>
          <a:prstGeom prst="rect">
            <a:avLst/>
          </a:prstGeom>
        </p:spPr>
      </p:pic>
      <p:pic>
        <p:nvPicPr>
          <p:cNvPr id="1026" name="Picture 2" descr="Maiden Erlegh Chiltern Edge values">
            <a:extLst>
              <a:ext uri="{FF2B5EF4-FFF2-40B4-BE49-F238E27FC236}">
                <a16:creationId xmlns:a16="http://schemas.microsoft.com/office/drawing/2014/main" id="{5ADB13E9-3C01-9631-4ADD-3BF922EDB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48749" y="5400500"/>
            <a:ext cx="2943987" cy="109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DDD432E-B4D8-440A-AFFA-D52CDFD96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6382"/>
          <a:stretch/>
        </p:blipFill>
        <p:spPr>
          <a:xfrm>
            <a:off x="0" y="6701330"/>
            <a:ext cx="12192000" cy="156670"/>
          </a:xfrm>
          <a:prstGeom prst="rect">
            <a:avLst/>
          </a:prstGeom>
        </p:spPr>
      </p:pic>
      <p:pic>
        <p:nvPicPr>
          <p:cNvPr id="1028" name="Picture 4" descr="Welcome Sign">
            <a:extLst>
              <a:ext uri="{FF2B5EF4-FFF2-40B4-BE49-F238E27FC236}">
                <a16:creationId xmlns:a16="http://schemas.microsoft.com/office/drawing/2014/main" id="{2CE287E0-CE7A-32E7-E14D-DFFEF5F29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526" y="2284498"/>
            <a:ext cx="4986338" cy="243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86048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58A69C8-8243-406C-8137-5277AFAE8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6382"/>
          <a:stretch/>
        </p:blipFill>
        <p:spPr>
          <a:xfrm>
            <a:off x="-42829" y="6700780"/>
            <a:ext cx="12234829" cy="157220"/>
          </a:xfrm>
          <a:prstGeom prst="rect">
            <a:avLst/>
          </a:prstGeom>
        </p:spPr>
      </p:pic>
      <p:sp>
        <p:nvSpPr>
          <p:cNvPr id="7" name="Rectangle 6" descr="Mrs Hills, Assistant Head">
            <a:extLst>
              <a:ext uri="{FF2B5EF4-FFF2-40B4-BE49-F238E27FC236}">
                <a16:creationId xmlns:a16="http://schemas.microsoft.com/office/drawing/2014/main" id="{8CC0BA21-D361-4CE8-BC43-52218936342E}"/>
              </a:ext>
            </a:extLst>
          </p:cNvPr>
          <p:cNvSpPr/>
          <p:nvPr/>
        </p:nvSpPr>
        <p:spPr>
          <a:xfrm>
            <a:off x="101600" y="1313087"/>
            <a:ext cx="4934712" cy="1220634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Mrs Hills </a:t>
            </a:r>
          </a:p>
          <a:p>
            <a:pPr algn="ctr"/>
            <a:r>
              <a:rPr lang="en-GB" sz="3200" dirty="0"/>
              <a:t>Assistant Head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B8BB3B-95CF-49EA-0925-F4ABCBB553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411" y="5283156"/>
            <a:ext cx="3322872" cy="1517262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641388D7-ABEC-CC76-9D08-2E3F3D6E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46413" y="85597"/>
            <a:ext cx="2943987" cy="109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 descr="Miss Jackson, Head of Year &amp; Mental Health Lead">
            <a:extLst>
              <a:ext uri="{FF2B5EF4-FFF2-40B4-BE49-F238E27FC236}">
                <a16:creationId xmlns:a16="http://schemas.microsoft.com/office/drawing/2014/main" id="{53D64F12-40FC-E8A9-44B0-43455D8850F8}"/>
              </a:ext>
            </a:extLst>
          </p:cNvPr>
          <p:cNvSpPr/>
          <p:nvPr/>
        </p:nvSpPr>
        <p:spPr>
          <a:xfrm>
            <a:off x="101600" y="2614752"/>
            <a:ext cx="6573520" cy="1220634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Miss Jackson</a:t>
            </a:r>
          </a:p>
          <a:p>
            <a:pPr algn="ctr"/>
            <a:r>
              <a:rPr lang="en-GB" sz="3200" dirty="0"/>
              <a:t>Head of Year &amp; Mental Health Lead</a:t>
            </a:r>
          </a:p>
        </p:txBody>
      </p:sp>
      <p:sp>
        <p:nvSpPr>
          <p:cNvPr id="4" name="TextBox 3" descr="The purpose of tonight: &#10;Year 9 is about choice, maturity and preparation.&#10;The year of opportunity!&#10;">
            <a:extLst>
              <a:ext uri="{FF2B5EF4-FFF2-40B4-BE49-F238E27FC236}">
                <a16:creationId xmlns:a16="http://schemas.microsoft.com/office/drawing/2014/main" id="{23C62E21-BFCE-18DF-1BE6-877494C3F420}"/>
              </a:ext>
            </a:extLst>
          </p:cNvPr>
          <p:cNvSpPr txBox="1"/>
          <p:nvPr/>
        </p:nvSpPr>
        <p:spPr>
          <a:xfrm>
            <a:off x="6917517" y="4225905"/>
            <a:ext cx="506505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The purpose of tonight: 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Year 9 is about choice, maturity and preparation.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The year of opportunity!</a:t>
            </a:r>
          </a:p>
        </p:txBody>
      </p:sp>
      <p:sp>
        <p:nvSpPr>
          <p:cNvPr id="2" name="Rectangle 1" descr="Miss Bliss, Headteacher">
            <a:extLst>
              <a:ext uri="{FF2B5EF4-FFF2-40B4-BE49-F238E27FC236}">
                <a16:creationId xmlns:a16="http://schemas.microsoft.com/office/drawing/2014/main" id="{ECFF8AD3-97D8-6068-0656-34B606884116}"/>
              </a:ext>
            </a:extLst>
          </p:cNvPr>
          <p:cNvSpPr/>
          <p:nvPr/>
        </p:nvSpPr>
        <p:spPr>
          <a:xfrm>
            <a:off x="101600" y="116103"/>
            <a:ext cx="4934712" cy="1115953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Miss Bliss </a:t>
            </a:r>
          </a:p>
          <a:p>
            <a:pPr algn="ctr"/>
            <a:r>
              <a:rPr lang="en-GB" sz="3200" dirty="0"/>
              <a:t>Headteacher</a:t>
            </a:r>
          </a:p>
        </p:txBody>
      </p:sp>
    </p:spTree>
    <p:extLst>
      <p:ext uri="{BB962C8B-B14F-4D97-AF65-F5344CB8AC3E}">
        <p14:creationId xmlns:p14="http://schemas.microsoft.com/office/powerpoint/2010/main" val="3189369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2531ED-0CA3-B0D0-4D69-A79E05C75B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GCSE Results – August 2025">
            <a:extLst>
              <a:ext uri="{FF2B5EF4-FFF2-40B4-BE49-F238E27FC236}">
                <a16:creationId xmlns:a16="http://schemas.microsoft.com/office/drawing/2014/main" id="{D983799D-DFCD-6B8E-E610-EF2B91352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58" y="612227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Poppins"/>
                <a:cs typeface="Poppins"/>
              </a:rPr>
              <a:t>GCSE Results – August 2025</a:t>
            </a:r>
            <a:endParaRPr lang="en-GB" sz="4000" dirty="0">
              <a:solidFill>
                <a:schemeClr val="bg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F2AD769-96B0-E682-E220-873400D3A9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3047"/>
            <a:ext cx="1992573" cy="507119"/>
          </a:xfrm>
          <a:prstGeom prst="rect">
            <a:avLst/>
          </a:prstGeom>
        </p:spPr>
      </p:pic>
      <p:sp>
        <p:nvSpPr>
          <p:cNvPr id="7" name="Rectangle 6" descr="Class of 2025">
            <a:extLst>
              <a:ext uri="{FF2B5EF4-FFF2-40B4-BE49-F238E27FC236}">
                <a16:creationId xmlns:a16="http://schemas.microsoft.com/office/drawing/2014/main" id="{CEA7F0F0-9AEA-14A4-8A89-6C7785D75601}"/>
              </a:ext>
            </a:extLst>
          </p:cNvPr>
          <p:cNvSpPr/>
          <p:nvPr/>
        </p:nvSpPr>
        <p:spPr>
          <a:xfrm>
            <a:off x="106973" y="2094959"/>
            <a:ext cx="5169408" cy="78304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Class of 2025  </a:t>
            </a:r>
          </a:p>
        </p:txBody>
      </p:sp>
      <p:pic>
        <p:nvPicPr>
          <p:cNvPr id="5" name="Picture 4" descr="Two students standing together outside school">
            <a:extLst>
              <a:ext uri="{FF2B5EF4-FFF2-40B4-BE49-F238E27FC236}">
                <a16:creationId xmlns:a16="http://schemas.microsoft.com/office/drawing/2014/main" id="{B465ABFA-BF3B-A7F5-5771-2768A60D3F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8488" y="2095497"/>
            <a:ext cx="2009469" cy="2667002"/>
          </a:xfrm>
          <a:prstGeom prst="rect">
            <a:avLst/>
          </a:prstGeom>
        </p:spPr>
      </p:pic>
      <p:pic>
        <p:nvPicPr>
          <p:cNvPr id="4" name="Picture 3" descr="A group of students standing in front of school">
            <a:extLst>
              <a:ext uri="{FF2B5EF4-FFF2-40B4-BE49-F238E27FC236}">
                <a16:creationId xmlns:a16="http://schemas.microsoft.com/office/drawing/2014/main" id="{1969DF6F-67C9-9136-14D7-AD982AA2A3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0811" y="3533467"/>
            <a:ext cx="3587168" cy="2642420"/>
          </a:xfrm>
          <a:prstGeom prst="rect">
            <a:avLst/>
          </a:prstGeom>
        </p:spPr>
      </p:pic>
      <p:pic>
        <p:nvPicPr>
          <p:cNvPr id="6" name="Picture 5" descr="A student and teacher outside of school. The teacher is holding a baby">
            <a:extLst>
              <a:ext uri="{FF2B5EF4-FFF2-40B4-BE49-F238E27FC236}">
                <a16:creationId xmlns:a16="http://schemas.microsoft.com/office/drawing/2014/main" id="{055B8112-15C1-A7F0-85B3-04D28F98FB8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9115" t="423" r="14223" b="11044"/>
          <a:stretch>
            <a:fillRect/>
          </a:stretch>
        </p:blipFill>
        <p:spPr>
          <a:xfrm rot="5400000">
            <a:off x="9352056" y="1586261"/>
            <a:ext cx="2597120" cy="257338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C6ACF8-1779-76AF-82EC-161A200E6C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645" y="5187447"/>
            <a:ext cx="12192000" cy="1670553"/>
          </a:xfrm>
          <a:prstGeom prst="rect">
            <a:avLst/>
          </a:prstGeom>
        </p:spPr>
      </p:pic>
      <p:sp>
        <p:nvSpPr>
          <p:cNvPr id="9" name="Rectangle 8" descr="% students achieving 5 (G9-4): 70%&#10;% of grades Grade 7+: 18%&#10;16 % of students achieved a Grade 9 spread across 14 different subjects&#10;Overall Pass rate: 99.1%&#10;">
            <a:extLst>
              <a:ext uri="{FF2B5EF4-FFF2-40B4-BE49-F238E27FC236}">
                <a16:creationId xmlns:a16="http://schemas.microsoft.com/office/drawing/2014/main" id="{9CE51086-33B3-8C70-C198-1D0FCCA8EF3D}"/>
              </a:ext>
            </a:extLst>
          </p:cNvPr>
          <p:cNvSpPr/>
          <p:nvPr/>
        </p:nvSpPr>
        <p:spPr>
          <a:xfrm>
            <a:off x="106972" y="3004443"/>
            <a:ext cx="5169409" cy="239307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% students achieving 5 (G9-4):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70%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% of grades Grade 7+: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18%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16 %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of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students achieved a Grade 9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spread across 14 different subjects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Overall Pass rate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: 99.1%</a:t>
            </a:r>
          </a:p>
        </p:txBody>
      </p:sp>
      <p:sp>
        <p:nvSpPr>
          <p:cNvPr id="3" name="Rectangle 2" descr="Progress score: +0.34">
            <a:extLst>
              <a:ext uri="{FF2B5EF4-FFF2-40B4-BE49-F238E27FC236}">
                <a16:creationId xmlns:a16="http://schemas.microsoft.com/office/drawing/2014/main" id="{B2DB65AE-D6C8-FA32-22D2-1E158DDE1F3B}"/>
              </a:ext>
            </a:extLst>
          </p:cNvPr>
          <p:cNvSpPr/>
          <p:nvPr/>
        </p:nvSpPr>
        <p:spPr>
          <a:xfrm>
            <a:off x="106973" y="5554684"/>
            <a:ext cx="5169408" cy="78304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Progress score: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+0.34</a:t>
            </a:r>
          </a:p>
        </p:txBody>
      </p:sp>
    </p:spTree>
    <p:extLst>
      <p:ext uri="{BB962C8B-B14F-4D97-AF65-F5344CB8AC3E}">
        <p14:creationId xmlns:p14="http://schemas.microsoft.com/office/powerpoint/2010/main" val="2963877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332081-001A-583C-AEA6-95831D3F76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28F29638-5F8A-C674-6172-1F517A034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1833" y="72894"/>
            <a:ext cx="2861802" cy="728342"/>
          </a:xfrm>
          <a:prstGeom prst="rect">
            <a:avLst/>
          </a:prstGeom>
        </p:spPr>
      </p:pic>
      <p:sp>
        <p:nvSpPr>
          <p:cNvPr id="7" name="Rectangle 6" descr="By comparison&#10;">
            <a:extLst>
              <a:ext uri="{FF2B5EF4-FFF2-40B4-BE49-F238E27FC236}">
                <a16:creationId xmlns:a16="http://schemas.microsoft.com/office/drawing/2014/main" id="{AE39AA9D-258D-76E0-B617-0C56D2C8AA0A}"/>
              </a:ext>
            </a:extLst>
          </p:cNvPr>
          <p:cNvSpPr/>
          <p:nvPr/>
        </p:nvSpPr>
        <p:spPr>
          <a:xfrm>
            <a:off x="218365" y="553329"/>
            <a:ext cx="3497924" cy="72159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By comparison</a:t>
            </a:r>
          </a:p>
        </p:txBody>
      </p:sp>
      <p:sp>
        <p:nvSpPr>
          <p:cNvPr id="6" name="Rectangle: Rounded Corners 5" descr="Last year’s cohort of Year 11 are broadly comparable (by prior attainment) to this Year 10 group – therefore our baseline targets measures are to match, if not exceed, the headline figure results!&#10;">
            <a:extLst>
              <a:ext uri="{FF2B5EF4-FFF2-40B4-BE49-F238E27FC236}">
                <a16:creationId xmlns:a16="http://schemas.microsoft.com/office/drawing/2014/main" id="{831224BE-2491-4B3E-E714-DC4C36821526}"/>
              </a:ext>
            </a:extLst>
          </p:cNvPr>
          <p:cNvSpPr/>
          <p:nvPr/>
        </p:nvSpPr>
        <p:spPr>
          <a:xfrm>
            <a:off x="4468162" y="1998130"/>
            <a:ext cx="7563436" cy="1282178"/>
          </a:xfrm>
          <a:custGeom>
            <a:avLst/>
            <a:gdLst>
              <a:gd name="connsiteX0" fmla="*/ 0 w 7563436"/>
              <a:gd name="connsiteY0" fmla="*/ 213701 h 1282178"/>
              <a:gd name="connsiteX1" fmla="*/ 213701 w 7563436"/>
              <a:gd name="connsiteY1" fmla="*/ 0 h 1282178"/>
              <a:gd name="connsiteX2" fmla="*/ 737010 w 7563436"/>
              <a:gd name="connsiteY2" fmla="*/ 0 h 1282178"/>
              <a:gd name="connsiteX3" fmla="*/ 1403040 w 7563436"/>
              <a:gd name="connsiteY3" fmla="*/ 0 h 1282178"/>
              <a:gd name="connsiteX4" fmla="*/ 1926349 w 7563436"/>
              <a:gd name="connsiteY4" fmla="*/ 0 h 1282178"/>
              <a:gd name="connsiteX5" fmla="*/ 2306938 w 7563436"/>
              <a:gd name="connsiteY5" fmla="*/ 0 h 1282178"/>
              <a:gd name="connsiteX6" fmla="*/ 2901607 w 7563436"/>
              <a:gd name="connsiteY6" fmla="*/ 0 h 1282178"/>
              <a:gd name="connsiteX7" fmla="*/ 3282196 w 7563436"/>
              <a:gd name="connsiteY7" fmla="*/ 0 h 1282178"/>
              <a:gd name="connsiteX8" fmla="*/ 3662784 w 7563436"/>
              <a:gd name="connsiteY8" fmla="*/ 0 h 1282178"/>
              <a:gd name="connsiteX9" fmla="*/ 4257454 w 7563436"/>
              <a:gd name="connsiteY9" fmla="*/ 0 h 1282178"/>
              <a:gd name="connsiteX10" fmla="*/ 4994844 w 7563436"/>
              <a:gd name="connsiteY10" fmla="*/ 0 h 1282178"/>
              <a:gd name="connsiteX11" fmla="*/ 5375432 w 7563436"/>
              <a:gd name="connsiteY11" fmla="*/ 0 h 1282178"/>
              <a:gd name="connsiteX12" fmla="*/ 6041462 w 7563436"/>
              <a:gd name="connsiteY12" fmla="*/ 0 h 1282178"/>
              <a:gd name="connsiteX13" fmla="*/ 6493411 w 7563436"/>
              <a:gd name="connsiteY13" fmla="*/ 0 h 1282178"/>
              <a:gd name="connsiteX14" fmla="*/ 7349735 w 7563436"/>
              <a:gd name="connsiteY14" fmla="*/ 0 h 1282178"/>
              <a:gd name="connsiteX15" fmla="*/ 7563436 w 7563436"/>
              <a:gd name="connsiteY15" fmla="*/ 213701 h 1282178"/>
              <a:gd name="connsiteX16" fmla="*/ 7563436 w 7563436"/>
              <a:gd name="connsiteY16" fmla="*/ 615446 h 1282178"/>
              <a:gd name="connsiteX17" fmla="*/ 7563436 w 7563436"/>
              <a:gd name="connsiteY17" fmla="*/ 1068477 h 1282178"/>
              <a:gd name="connsiteX18" fmla="*/ 7349735 w 7563436"/>
              <a:gd name="connsiteY18" fmla="*/ 1282178 h 1282178"/>
              <a:gd name="connsiteX19" fmla="*/ 6755066 w 7563436"/>
              <a:gd name="connsiteY19" fmla="*/ 1282178 h 1282178"/>
              <a:gd name="connsiteX20" fmla="*/ 6374477 w 7563436"/>
              <a:gd name="connsiteY20" fmla="*/ 1282178 h 1282178"/>
              <a:gd name="connsiteX21" fmla="*/ 5851168 w 7563436"/>
              <a:gd name="connsiteY21" fmla="*/ 1282178 h 1282178"/>
              <a:gd name="connsiteX22" fmla="*/ 5399219 w 7563436"/>
              <a:gd name="connsiteY22" fmla="*/ 1282178 h 1282178"/>
              <a:gd name="connsiteX23" fmla="*/ 4947270 w 7563436"/>
              <a:gd name="connsiteY23" fmla="*/ 1282178 h 1282178"/>
              <a:gd name="connsiteX24" fmla="*/ 4352601 w 7563436"/>
              <a:gd name="connsiteY24" fmla="*/ 1282178 h 1282178"/>
              <a:gd name="connsiteX25" fmla="*/ 3829292 w 7563436"/>
              <a:gd name="connsiteY25" fmla="*/ 1282178 h 1282178"/>
              <a:gd name="connsiteX26" fmla="*/ 3377343 w 7563436"/>
              <a:gd name="connsiteY26" fmla="*/ 1282178 h 1282178"/>
              <a:gd name="connsiteX27" fmla="*/ 2639953 w 7563436"/>
              <a:gd name="connsiteY27" fmla="*/ 1282178 h 1282178"/>
              <a:gd name="connsiteX28" fmla="*/ 1902562 w 7563436"/>
              <a:gd name="connsiteY28" fmla="*/ 1282178 h 1282178"/>
              <a:gd name="connsiteX29" fmla="*/ 1450614 w 7563436"/>
              <a:gd name="connsiteY29" fmla="*/ 1282178 h 1282178"/>
              <a:gd name="connsiteX30" fmla="*/ 855944 w 7563436"/>
              <a:gd name="connsiteY30" fmla="*/ 1282178 h 1282178"/>
              <a:gd name="connsiteX31" fmla="*/ 213701 w 7563436"/>
              <a:gd name="connsiteY31" fmla="*/ 1282178 h 1282178"/>
              <a:gd name="connsiteX32" fmla="*/ 0 w 7563436"/>
              <a:gd name="connsiteY32" fmla="*/ 1068477 h 1282178"/>
              <a:gd name="connsiteX33" fmla="*/ 0 w 7563436"/>
              <a:gd name="connsiteY33" fmla="*/ 666732 h 1282178"/>
              <a:gd name="connsiteX34" fmla="*/ 0 w 7563436"/>
              <a:gd name="connsiteY34" fmla="*/ 213701 h 1282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563436" h="1282178" fill="none" extrusionOk="0">
                <a:moveTo>
                  <a:pt x="0" y="213701"/>
                </a:moveTo>
                <a:cubicBezTo>
                  <a:pt x="11110" y="117562"/>
                  <a:pt x="92537" y="21962"/>
                  <a:pt x="213701" y="0"/>
                </a:cubicBezTo>
                <a:cubicBezTo>
                  <a:pt x="362431" y="-32256"/>
                  <a:pt x="488694" y="57062"/>
                  <a:pt x="737010" y="0"/>
                </a:cubicBezTo>
                <a:cubicBezTo>
                  <a:pt x="985326" y="-57062"/>
                  <a:pt x="1232382" y="22993"/>
                  <a:pt x="1403040" y="0"/>
                </a:cubicBezTo>
                <a:cubicBezTo>
                  <a:pt x="1573698" y="-22993"/>
                  <a:pt x="1802492" y="32767"/>
                  <a:pt x="1926349" y="0"/>
                </a:cubicBezTo>
                <a:cubicBezTo>
                  <a:pt x="2050206" y="-32767"/>
                  <a:pt x="2172032" y="30645"/>
                  <a:pt x="2306938" y="0"/>
                </a:cubicBezTo>
                <a:cubicBezTo>
                  <a:pt x="2441844" y="-30645"/>
                  <a:pt x="2769972" y="17207"/>
                  <a:pt x="2901607" y="0"/>
                </a:cubicBezTo>
                <a:cubicBezTo>
                  <a:pt x="3033242" y="-17207"/>
                  <a:pt x="3179205" y="33948"/>
                  <a:pt x="3282196" y="0"/>
                </a:cubicBezTo>
                <a:cubicBezTo>
                  <a:pt x="3385187" y="-33948"/>
                  <a:pt x="3503254" y="7062"/>
                  <a:pt x="3662784" y="0"/>
                </a:cubicBezTo>
                <a:cubicBezTo>
                  <a:pt x="3822314" y="-7062"/>
                  <a:pt x="4123546" y="24667"/>
                  <a:pt x="4257454" y="0"/>
                </a:cubicBezTo>
                <a:cubicBezTo>
                  <a:pt x="4391362" y="-24667"/>
                  <a:pt x="4640276" y="83666"/>
                  <a:pt x="4994844" y="0"/>
                </a:cubicBezTo>
                <a:cubicBezTo>
                  <a:pt x="5349412" y="-83666"/>
                  <a:pt x="5193611" y="9279"/>
                  <a:pt x="5375432" y="0"/>
                </a:cubicBezTo>
                <a:cubicBezTo>
                  <a:pt x="5557253" y="-9279"/>
                  <a:pt x="5847628" y="42559"/>
                  <a:pt x="6041462" y="0"/>
                </a:cubicBezTo>
                <a:cubicBezTo>
                  <a:pt x="6235296" y="-42559"/>
                  <a:pt x="6318050" y="43820"/>
                  <a:pt x="6493411" y="0"/>
                </a:cubicBezTo>
                <a:cubicBezTo>
                  <a:pt x="6668772" y="-43820"/>
                  <a:pt x="7013395" y="28138"/>
                  <a:pt x="7349735" y="0"/>
                </a:cubicBezTo>
                <a:cubicBezTo>
                  <a:pt x="7456066" y="2210"/>
                  <a:pt x="7560032" y="107223"/>
                  <a:pt x="7563436" y="213701"/>
                </a:cubicBezTo>
                <a:cubicBezTo>
                  <a:pt x="7591813" y="335280"/>
                  <a:pt x="7535025" y="443868"/>
                  <a:pt x="7563436" y="615446"/>
                </a:cubicBezTo>
                <a:cubicBezTo>
                  <a:pt x="7591847" y="787025"/>
                  <a:pt x="7517503" y="894875"/>
                  <a:pt x="7563436" y="1068477"/>
                </a:cubicBezTo>
                <a:cubicBezTo>
                  <a:pt x="7555572" y="1179870"/>
                  <a:pt x="7496076" y="1275854"/>
                  <a:pt x="7349735" y="1282178"/>
                </a:cubicBezTo>
                <a:cubicBezTo>
                  <a:pt x="7210701" y="1340289"/>
                  <a:pt x="6947078" y="1219566"/>
                  <a:pt x="6755066" y="1282178"/>
                </a:cubicBezTo>
                <a:cubicBezTo>
                  <a:pt x="6563054" y="1344790"/>
                  <a:pt x="6476519" y="1268010"/>
                  <a:pt x="6374477" y="1282178"/>
                </a:cubicBezTo>
                <a:cubicBezTo>
                  <a:pt x="6272435" y="1296346"/>
                  <a:pt x="6064014" y="1230785"/>
                  <a:pt x="5851168" y="1282178"/>
                </a:cubicBezTo>
                <a:cubicBezTo>
                  <a:pt x="5638322" y="1333571"/>
                  <a:pt x="5609999" y="1240946"/>
                  <a:pt x="5399219" y="1282178"/>
                </a:cubicBezTo>
                <a:cubicBezTo>
                  <a:pt x="5188439" y="1323410"/>
                  <a:pt x="5171419" y="1254785"/>
                  <a:pt x="4947270" y="1282178"/>
                </a:cubicBezTo>
                <a:cubicBezTo>
                  <a:pt x="4723121" y="1309571"/>
                  <a:pt x="4538761" y="1280188"/>
                  <a:pt x="4352601" y="1282178"/>
                </a:cubicBezTo>
                <a:cubicBezTo>
                  <a:pt x="4166441" y="1284168"/>
                  <a:pt x="4019876" y="1259087"/>
                  <a:pt x="3829292" y="1282178"/>
                </a:cubicBezTo>
                <a:cubicBezTo>
                  <a:pt x="3638708" y="1305269"/>
                  <a:pt x="3531374" y="1276102"/>
                  <a:pt x="3377343" y="1282178"/>
                </a:cubicBezTo>
                <a:cubicBezTo>
                  <a:pt x="3223312" y="1288254"/>
                  <a:pt x="2808783" y="1281888"/>
                  <a:pt x="2639953" y="1282178"/>
                </a:cubicBezTo>
                <a:cubicBezTo>
                  <a:pt x="2471123" y="1282468"/>
                  <a:pt x="2091628" y="1248625"/>
                  <a:pt x="1902562" y="1282178"/>
                </a:cubicBezTo>
                <a:cubicBezTo>
                  <a:pt x="1713496" y="1315731"/>
                  <a:pt x="1641749" y="1247418"/>
                  <a:pt x="1450614" y="1282178"/>
                </a:cubicBezTo>
                <a:cubicBezTo>
                  <a:pt x="1259479" y="1316938"/>
                  <a:pt x="1025431" y="1234654"/>
                  <a:pt x="855944" y="1282178"/>
                </a:cubicBezTo>
                <a:cubicBezTo>
                  <a:pt x="686457" y="1329702"/>
                  <a:pt x="499861" y="1247102"/>
                  <a:pt x="213701" y="1282178"/>
                </a:cubicBezTo>
                <a:cubicBezTo>
                  <a:pt x="80370" y="1290545"/>
                  <a:pt x="30309" y="1200695"/>
                  <a:pt x="0" y="1068477"/>
                </a:cubicBezTo>
                <a:cubicBezTo>
                  <a:pt x="-29957" y="882007"/>
                  <a:pt x="25099" y="818560"/>
                  <a:pt x="0" y="666732"/>
                </a:cubicBezTo>
                <a:cubicBezTo>
                  <a:pt x="-25099" y="514904"/>
                  <a:pt x="28911" y="418717"/>
                  <a:pt x="0" y="213701"/>
                </a:cubicBezTo>
                <a:close/>
              </a:path>
              <a:path w="7563436" h="1282178" stroke="0" extrusionOk="0">
                <a:moveTo>
                  <a:pt x="0" y="213701"/>
                </a:moveTo>
                <a:cubicBezTo>
                  <a:pt x="-10467" y="89834"/>
                  <a:pt x="93844" y="4465"/>
                  <a:pt x="213701" y="0"/>
                </a:cubicBezTo>
                <a:cubicBezTo>
                  <a:pt x="373607" y="-43479"/>
                  <a:pt x="556575" y="58589"/>
                  <a:pt x="737010" y="0"/>
                </a:cubicBezTo>
                <a:cubicBezTo>
                  <a:pt x="917445" y="-58589"/>
                  <a:pt x="976188" y="18036"/>
                  <a:pt x="1117599" y="0"/>
                </a:cubicBezTo>
                <a:cubicBezTo>
                  <a:pt x="1259010" y="-18036"/>
                  <a:pt x="1520352" y="29327"/>
                  <a:pt x="1783628" y="0"/>
                </a:cubicBezTo>
                <a:cubicBezTo>
                  <a:pt x="2046904" y="-29327"/>
                  <a:pt x="2219318" y="51731"/>
                  <a:pt x="2378298" y="0"/>
                </a:cubicBezTo>
                <a:cubicBezTo>
                  <a:pt x="2537278" y="-51731"/>
                  <a:pt x="2690557" y="10855"/>
                  <a:pt x="2830247" y="0"/>
                </a:cubicBezTo>
                <a:cubicBezTo>
                  <a:pt x="2969937" y="-10855"/>
                  <a:pt x="3283408" y="9897"/>
                  <a:pt x="3496277" y="0"/>
                </a:cubicBezTo>
                <a:cubicBezTo>
                  <a:pt x="3709146" y="-9897"/>
                  <a:pt x="3780590" y="23685"/>
                  <a:pt x="3948225" y="0"/>
                </a:cubicBezTo>
                <a:cubicBezTo>
                  <a:pt x="4115860" y="-23685"/>
                  <a:pt x="4359542" y="34888"/>
                  <a:pt x="4614255" y="0"/>
                </a:cubicBezTo>
                <a:cubicBezTo>
                  <a:pt x="4868968" y="-34888"/>
                  <a:pt x="5095371" y="29101"/>
                  <a:pt x="5280285" y="0"/>
                </a:cubicBezTo>
                <a:cubicBezTo>
                  <a:pt x="5465199" y="-29101"/>
                  <a:pt x="5543216" y="28074"/>
                  <a:pt x="5660874" y="0"/>
                </a:cubicBezTo>
                <a:cubicBezTo>
                  <a:pt x="5778532" y="-28074"/>
                  <a:pt x="6072833" y="7490"/>
                  <a:pt x="6184183" y="0"/>
                </a:cubicBezTo>
                <a:cubicBezTo>
                  <a:pt x="6295533" y="-7490"/>
                  <a:pt x="6915457" y="95820"/>
                  <a:pt x="7349735" y="0"/>
                </a:cubicBezTo>
                <a:cubicBezTo>
                  <a:pt x="7453580" y="-17476"/>
                  <a:pt x="7560577" y="92528"/>
                  <a:pt x="7563436" y="213701"/>
                </a:cubicBezTo>
                <a:cubicBezTo>
                  <a:pt x="7566661" y="407494"/>
                  <a:pt x="7553793" y="494360"/>
                  <a:pt x="7563436" y="615446"/>
                </a:cubicBezTo>
                <a:cubicBezTo>
                  <a:pt x="7573079" y="736532"/>
                  <a:pt x="7561011" y="934969"/>
                  <a:pt x="7563436" y="1068477"/>
                </a:cubicBezTo>
                <a:cubicBezTo>
                  <a:pt x="7559789" y="1181085"/>
                  <a:pt x="7458798" y="1299163"/>
                  <a:pt x="7349735" y="1282178"/>
                </a:cubicBezTo>
                <a:cubicBezTo>
                  <a:pt x="7109015" y="1317314"/>
                  <a:pt x="6979731" y="1229534"/>
                  <a:pt x="6612345" y="1282178"/>
                </a:cubicBezTo>
                <a:cubicBezTo>
                  <a:pt x="6244959" y="1334822"/>
                  <a:pt x="6212814" y="1272161"/>
                  <a:pt x="6089036" y="1282178"/>
                </a:cubicBezTo>
                <a:cubicBezTo>
                  <a:pt x="5965258" y="1292195"/>
                  <a:pt x="5696376" y="1273476"/>
                  <a:pt x="5351645" y="1282178"/>
                </a:cubicBezTo>
                <a:cubicBezTo>
                  <a:pt x="5006914" y="1290880"/>
                  <a:pt x="5078543" y="1260938"/>
                  <a:pt x="4899697" y="1282178"/>
                </a:cubicBezTo>
                <a:cubicBezTo>
                  <a:pt x="4720851" y="1303418"/>
                  <a:pt x="4601757" y="1259373"/>
                  <a:pt x="4519108" y="1282178"/>
                </a:cubicBezTo>
                <a:cubicBezTo>
                  <a:pt x="4436459" y="1304983"/>
                  <a:pt x="4091402" y="1272397"/>
                  <a:pt x="3781718" y="1282178"/>
                </a:cubicBezTo>
                <a:cubicBezTo>
                  <a:pt x="3472034" y="1291959"/>
                  <a:pt x="3434581" y="1257265"/>
                  <a:pt x="3329769" y="1282178"/>
                </a:cubicBezTo>
                <a:cubicBezTo>
                  <a:pt x="3224957" y="1307091"/>
                  <a:pt x="2744573" y="1264822"/>
                  <a:pt x="2592379" y="1282178"/>
                </a:cubicBezTo>
                <a:cubicBezTo>
                  <a:pt x="2440185" y="1299534"/>
                  <a:pt x="2345425" y="1236432"/>
                  <a:pt x="2140430" y="1282178"/>
                </a:cubicBezTo>
                <a:cubicBezTo>
                  <a:pt x="1935435" y="1327924"/>
                  <a:pt x="1767565" y="1242826"/>
                  <a:pt x="1403040" y="1282178"/>
                </a:cubicBezTo>
                <a:cubicBezTo>
                  <a:pt x="1038515" y="1321530"/>
                  <a:pt x="1140514" y="1255952"/>
                  <a:pt x="1022452" y="1282178"/>
                </a:cubicBezTo>
                <a:cubicBezTo>
                  <a:pt x="904390" y="1308404"/>
                  <a:pt x="486145" y="1189944"/>
                  <a:pt x="213701" y="1282178"/>
                </a:cubicBezTo>
                <a:cubicBezTo>
                  <a:pt x="82068" y="1265837"/>
                  <a:pt x="-2302" y="1214042"/>
                  <a:pt x="0" y="1068477"/>
                </a:cubicBezTo>
                <a:cubicBezTo>
                  <a:pt x="-43001" y="963211"/>
                  <a:pt x="38089" y="777334"/>
                  <a:pt x="0" y="666732"/>
                </a:cubicBezTo>
                <a:cubicBezTo>
                  <a:pt x="-38089" y="556130"/>
                  <a:pt x="50548" y="356832"/>
                  <a:pt x="0" y="213701"/>
                </a:cubicBezTo>
                <a:close/>
              </a:path>
            </a:pathLst>
          </a:custGeom>
          <a:ln w="28575">
            <a:extLst>
              <a:ext uri="{C807C97D-BFC1-408E-A445-0C87EB9F89A2}">
                <ask:lineSketchStyleProps xmlns:ask="http://schemas.microsoft.com/office/drawing/2018/sketchyshapes" sd="3939039506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Last year’s cohort of Year 11 are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broadly comparable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(by prior attainment) to this Year 10 group – therefore our baseline targets measures are to match, if not exceed, the headline figure results!</a:t>
            </a:r>
          </a:p>
        </p:txBody>
      </p:sp>
      <p:sp>
        <p:nvSpPr>
          <p:cNvPr id="3" name="Rectangle: Rounded Corners 2" descr="Post 16 placements include Piggots, Highdown, The Forest School, Reading Boys, Reading BlueCoat, Henely College, Reading College, BCA and various apprenticeships including: Childcare, hair &amp; beauty, mechanics and plastering. &#10;">
            <a:extLst>
              <a:ext uri="{FF2B5EF4-FFF2-40B4-BE49-F238E27FC236}">
                <a16:creationId xmlns:a16="http://schemas.microsoft.com/office/drawing/2014/main" id="{B10B58C8-AAA0-FF75-EE27-C28D1EE8180A}"/>
              </a:ext>
            </a:extLst>
          </p:cNvPr>
          <p:cNvSpPr/>
          <p:nvPr/>
        </p:nvSpPr>
        <p:spPr>
          <a:xfrm>
            <a:off x="4430649" y="801236"/>
            <a:ext cx="7600949" cy="1068507"/>
          </a:xfrm>
          <a:custGeom>
            <a:avLst/>
            <a:gdLst>
              <a:gd name="connsiteX0" fmla="*/ 0 w 7600949"/>
              <a:gd name="connsiteY0" fmla="*/ 178088 h 1068507"/>
              <a:gd name="connsiteX1" fmla="*/ 178088 w 7600949"/>
              <a:gd name="connsiteY1" fmla="*/ 0 h 1068507"/>
              <a:gd name="connsiteX2" fmla="*/ 691808 w 7600949"/>
              <a:gd name="connsiteY2" fmla="*/ 0 h 1068507"/>
              <a:gd name="connsiteX3" fmla="*/ 1133081 w 7600949"/>
              <a:gd name="connsiteY3" fmla="*/ 0 h 1068507"/>
              <a:gd name="connsiteX4" fmla="*/ 1791697 w 7600949"/>
              <a:gd name="connsiteY4" fmla="*/ 0 h 1068507"/>
              <a:gd name="connsiteX5" fmla="*/ 2450312 w 7600949"/>
              <a:gd name="connsiteY5" fmla="*/ 0 h 1068507"/>
              <a:gd name="connsiteX6" fmla="*/ 2891585 w 7600949"/>
              <a:gd name="connsiteY6" fmla="*/ 0 h 1068507"/>
              <a:gd name="connsiteX7" fmla="*/ 3695096 w 7600949"/>
              <a:gd name="connsiteY7" fmla="*/ 0 h 1068507"/>
              <a:gd name="connsiteX8" fmla="*/ 4136369 w 7600949"/>
              <a:gd name="connsiteY8" fmla="*/ 0 h 1068507"/>
              <a:gd name="connsiteX9" fmla="*/ 4867432 w 7600949"/>
              <a:gd name="connsiteY9" fmla="*/ 0 h 1068507"/>
              <a:gd name="connsiteX10" fmla="*/ 5526048 w 7600949"/>
              <a:gd name="connsiteY10" fmla="*/ 0 h 1068507"/>
              <a:gd name="connsiteX11" fmla="*/ 6112216 w 7600949"/>
              <a:gd name="connsiteY11" fmla="*/ 0 h 1068507"/>
              <a:gd name="connsiteX12" fmla="*/ 6625936 w 7600949"/>
              <a:gd name="connsiteY12" fmla="*/ 0 h 1068507"/>
              <a:gd name="connsiteX13" fmla="*/ 7422861 w 7600949"/>
              <a:gd name="connsiteY13" fmla="*/ 0 h 1068507"/>
              <a:gd name="connsiteX14" fmla="*/ 7600949 w 7600949"/>
              <a:gd name="connsiteY14" fmla="*/ 178088 h 1068507"/>
              <a:gd name="connsiteX15" fmla="*/ 7600949 w 7600949"/>
              <a:gd name="connsiteY15" fmla="*/ 548500 h 1068507"/>
              <a:gd name="connsiteX16" fmla="*/ 7600949 w 7600949"/>
              <a:gd name="connsiteY16" fmla="*/ 890419 h 1068507"/>
              <a:gd name="connsiteX17" fmla="*/ 7422861 w 7600949"/>
              <a:gd name="connsiteY17" fmla="*/ 1068507 h 1068507"/>
              <a:gd name="connsiteX18" fmla="*/ 6691798 w 7600949"/>
              <a:gd name="connsiteY18" fmla="*/ 1068507 h 1068507"/>
              <a:gd name="connsiteX19" fmla="*/ 5888286 w 7600949"/>
              <a:gd name="connsiteY19" fmla="*/ 1068507 h 1068507"/>
              <a:gd name="connsiteX20" fmla="*/ 5374566 w 7600949"/>
              <a:gd name="connsiteY20" fmla="*/ 1068507 h 1068507"/>
              <a:gd name="connsiteX21" fmla="*/ 4571055 w 7600949"/>
              <a:gd name="connsiteY21" fmla="*/ 1068507 h 1068507"/>
              <a:gd name="connsiteX22" fmla="*/ 4057335 w 7600949"/>
              <a:gd name="connsiteY22" fmla="*/ 1068507 h 1068507"/>
              <a:gd name="connsiteX23" fmla="*/ 3543614 w 7600949"/>
              <a:gd name="connsiteY23" fmla="*/ 1068507 h 1068507"/>
              <a:gd name="connsiteX24" fmla="*/ 3102342 w 7600949"/>
              <a:gd name="connsiteY24" fmla="*/ 1068507 h 1068507"/>
              <a:gd name="connsiteX25" fmla="*/ 2443726 w 7600949"/>
              <a:gd name="connsiteY25" fmla="*/ 1068507 h 1068507"/>
              <a:gd name="connsiteX26" fmla="*/ 1712663 w 7600949"/>
              <a:gd name="connsiteY26" fmla="*/ 1068507 h 1068507"/>
              <a:gd name="connsiteX27" fmla="*/ 981599 w 7600949"/>
              <a:gd name="connsiteY27" fmla="*/ 1068507 h 1068507"/>
              <a:gd name="connsiteX28" fmla="*/ 178088 w 7600949"/>
              <a:gd name="connsiteY28" fmla="*/ 1068507 h 1068507"/>
              <a:gd name="connsiteX29" fmla="*/ 0 w 7600949"/>
              <a:gd name="connsiteY29" fmla="*/ 890419 h 1068507"/>
              <a:gd name="connsiteX30" fmla="*/ 0 w 7600949"/>
              <a:gd name="connsiteY30" fmla="*/ 555623 h 1068507"/>
              <a:gd name="connsiteX31" fmla="*/ 0 w 7600949"/>
              <a:gd name="connsiteY31" fmla="*/ 178088 h 106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7600949" h="1068507" fill="none" extrusionOk="0">
                <a:moveTo>
                  <a:pt x="0" y="178088"/>
                </a:moveTo>
                <a:cubicBezTo>
                  <a:pt x="2293" y="70171"/>
                  <a:pt x="72527" y="7040"/>
                  <a:pt x="178088" y="0"/>
                </a:cubicBezTo>
                <a:cubicBezTo>
                  <a:pt x="335981" y="-17437"/>
                  <a:pt x="491575" y="-14752"/>
                  <a:pt x="691808" y="0"/>
                </a:cubicBezTo>
                <a:cubicBezTo>
                  <a:pt x="892041" y="14752"/>
                  <a:pt x="947287" y="-18178"/>
                  <a:pt x="1133081" y="0"/>
                </a:cubicBezTo>
                <a:cubicBezTo>
                  <a:pt x="1318875" y="18178"/>
                  <a:pt x="1581425" y="28100"/>
                  <a:pt x="1791697" y="0"/>
                </a:cubicBezTo>
                <a:cubicBezTo>
                  <a:pt x="2001969" y="-28100"/>
                  <a:pt x="2261049" y="-10956"/>
                  <a:pt x="2450312" y="0"/>
                </a:cubicBezTo>
                <a:cubicBezTo>
                  <a:pt x="2639575" y="10956"/>
                  <a:pt x="2681837" y="-8139"/>
                  <a:pt x="2891585" y="0"/>
                </a:cubicBezTo>
                <a:cubicBezTo>
                  <a:pt x="3101333" y="8139"/>
                  <a:pt x="3429521" y="12429"/>
                  <a:pt x="3695096" y="0"/>
                </a:cubicBezTo>
                <a:cubicBezTo>
                  <a:pt x="3960671" y="-12429"/>
                  <a:pt x="3941154" y="11805"/>
                  <a:pt x="4136369" y="0"/>
                </a:cubicBezTo>
                <a:cubicBezTo>
                  <a:pt x="4331584" y="-11805"/>
                  <a:pt x="4641866" y="-7223"/>
                  <a:pt x="4867432" y="0"/>
                </a:cubicBezTo>
                <a:cubicBezTo>
                  <a:pt x="5092998" y="7223"/>
                  <a:pt x="5373112" y="-12133"/>
                  <a:pt x="5526048" y="0"/>
                </a:cubicBezTo>
                <a:cubicBezTo>
                  <a:pt x="5678984" y="12133"/>
                  <a:pt x="5843993" y="7116"/>
                  <a:pt x="6112216" y="0"/>
                </a:cubicBezTo>
                <a:cubicBezTo>
                  <a:pt x="6380439" y="-7116"/>
                  <a:pt x="6521250" y="-20166"/>
                  <a:pt x="6625936" y="0"/>
                </a:cubicBezTo>
                <a:cubicBezTo>
                  <a:pt x="6730622" y="20166"/>
                  <a:pt x="7124006" y="28720"/>
                  <a:pt x="7422861" y="0"/>
                </a:cubicBezTo>
                <a:cubicBezTo>
                  <a:pt x="7498955" y="-10376"/>
                  <a:pt x="7579669" y="76645"/>
                  <a:pt x="7600949" y="178088"/>
                </a:cubicBezTo>
                <a:cubicBezTo>
                  <a:pt x="7584119" y="262365"/>
                  <a:pt x="7609232" y="424216"/>
                  <a:pt x="7600949" y="548500"/>
                </a:cubicBezTo>
                <a:cubicBezTo>
                  <a:pt x="7592666" y="672784"/>
                  <a:pt x="7615545" y="797860"/>
                  <a:pt x="7600949" y="890419"/>
                </a:cubicBezTo>
                <a:cubicBezTo>
                  <a:pt x="7598028" y="976822"/>
                  <a:pt x="7518764" y="1068870"/>
                  <a:pt x="7422861" y="1068507"/>
                </a:cubicBezTo>
                <a:cubicBezTo>
                  <a:pt x="7178735" y="1038280"/>
                  <a:pt x="7007164" y="1100519"/>
                  <a:pt x="6691798" y="1068507"/>
                </a:cubicBezTo>
                <a:cubicBezTo>
                  <a:pt x="6376432" y="1036495"/>
                  <a:pt x="6148555" y="1039002"/>
                  <a:pt x="5888286" y="1068507"/>
                </a:cubicBezTo>
                <a:cubicBezTo>
                  <a:pt x="5628017" y="1098012"/>
                  <a:pt x="5538337" y="1063108"/>
                  <a:pt x="5374566" y="1068507"/>
                </a:cubicBezTo>
                <a:cubicBezTo>
                  <a:pt x="5210795" y="1073906"/>
                  <a:pt x="4775474" y="1075822"/>
                  <a:pt x="4571055" y="1068507"/>
                </a:cubicBezTo>
                <a:cubicBezTo>
                  <a:pt x="4366636" y="1061192"/>
                  <a:pt x="4235247" y="1057914"/>
                  <a:pt x="4057335" y="1068507"/>
                </a:cubicBezTo>
                <a:cubicBezTo>
                  <a:pt x="3879423" y="1079100"/>
                  <a:pt x="3714284" y="1086976"/>
                  <a:pt x="3543614" y="1068507"/>
                </a:cubicBezTo>
                <a:cubicBezTo>
                  <a:pt x="3372944" y="1050038"/>
                  <a:pt x="3249657" y="1065022"/>
                  <a:pt x="3102342" y="1068507"/>
                </a:cubicBezTo>
                <a:cubicBezTo>
                  <a:pt x="2955027" y="1071992"/>
                  <a:pt x="2579972" y="1072950"/>
                  <a:pt x="2443726" y="1068507"/>
                </a:cubicBezTo>
                <a:cubicBezTo>
                  <a:pt x="2307480" y="1064064"/>
                  <a:pt x="2018329" y="1099201"/>
                  <a:pt x="1712663" y="1068507"/>
                </a:cubicBezTo>
                <a:cubicBezTo>
                  <a:pt x="1406997" y="1037813"/>
                  <a:pt x="1146298" y="1069176"/>
                  <a:pt x="981599" y="1068507"/>
                </a:cubicBezTo>
                <a:cubicBezTo>
                  <a:pt x="816900" y="1067838"/>
                  <a:pt x="383712" y="1030697"/>
                  <a:pt x="178088" y="1068507"/>
                </a:cubicBezTo>
                <a:cubicBezTo>
                  <a:pt x="80584" y="1058551"/>
                  <a:pt x="8311" y="983342"/>
                  <a:pt x="0" y="890419"/>
                </a:cubicBezTo>
                <a:cubicBezTo>
                  <a:pt x="-211" y="801198"/>
                  <a:pt x="-13015" y="706798"/>
                  <a:pt x="0" y="555623"/>
                </a:cubicBezTo>
                <a:cubicBezTo>
                  <a:pt x="13015" y="404448"/>
                  <a:pt x="2586" y="340755"/>
                  <a:pt x="0" y="178088"/>
                </a:cubicBezTo>
                <a:close/>
              </a:path>
              <a:path w="7600949" h="1068507" stroke="0" extrusionOk="0">
                <a:moveTo>
                  <a:pt x="0" y="178088"/>
                </a:moveTo>
                <a:cubicBezTo>
                  <a:pt x="-7306" y="98116"/>
                  <a:pt x="73101" y="-22553"/>
                  <a:pt x="178088" y="0"/>
                </a:cubicBezTo>
                <a:cubicBezTo>
                  <a:pt x="514697" y="29491"/>
                  <a:pt x="577378" y="-20820"/>
                  <a:pt x="909151" y="0"/>
                </a:cubicBezTo>
                <a:cubicBezTo>
                  <a:pt x="1240924" y="20820"/>
                  <a:pt x="1426842" y="8450"/>
                  <a:pt x="1640215" y="0"/>
                </a:cubicBezTo>
                <a:cubicBezTo>
                  <a:pt x="1853588" y="-8450"/>
                  <a:pt x="1952734" y="24519"/>
                  <a:pt x="2226383" y="0"/>
                </a:cubicBezTo>
                <a:cubicBezTo>
                  <a:pt x="2500032" y="-24519"/>
                  <a:pt x="2568874" y="14506"/>
                  <a:pt x="2812551" y="0"/>
                </a:cubicBezTo>
                <a:cubicBezTo>
                  <a:pt x="3056228" y="-14506"/>
                  <a:pt x="3305765" y="-10597"/>
                  <a:pt x="3471167" y="0"/>
                </a:cubicBezTo>
                <a:cubicBezTo>
                  <a:pt x="3636569" y="10597"/>
                  <a:pt x="3785657" y="22347"/>
                  <a:pt x="4057335" y="0"/>
                </a:cubicBezTo>
                <a:cubicBezTo>
                  <a:pt x="4329013" y="-22347"/>
                  <a:pt x="4404587" y="-6893"/>
                  <a:pt x="4498607" y="0"/>
                </a:cubicBezTo>
                <a:cubicBezTo>
                  <a:pt x="4592627" y="6893"/>
                  <a:pt x="4916602" y="15671"/>
                  <a:pt x="5084775" y="0"/>
                </a:cubicBezTo>
                <a:cubicBezTo>
                  <a:pt x="5252948" y="-15671"/>
                  <a:pt x="5514068" y="12716"/>
                  <a:pt x="5743391" y="0"/>
                </a:cubicBezTo>
                <a:cubicBezTo>
                  <a:pt x="5972714" y="-12716"/>
                  <a:pt x="6092638" y="18259"/>
                  <a:pt x="6329559" y="0"/>
                </a:cubicBezTo>
                <a:cubicBezTo>
                  <a:pt x="6566480" y="-18259"/>
                  <a:pt x="7151138" y="51051"/>
                  <a:pt x="7422861" y="0"/>
                </a:cubicBezTo>
                <a:cubicBezTo>
                  <a:pt x="7521069" y="-19961"/>
                  <a:pt x="7591802" y="93226"/>
                  <a:pt x="7600949" y="178088"/>
                </a:cubicBezTo>
                <a:cubicBezTo>
                  <a:pt x="7596075" y="357306"/>
                  <a:pt x="7585534" y="382491"/>
                  <a:pt x="7600949" y="548500"/>
                </a:cubicBezTo>
                <a:cubicBezTo>
                  <a:pt x="7616364" y="714509"/>
                  <a:pt x="7591849" y="767208"/>
                  <a:pt x="7600949" y="890419"/>
                </a:cubicBezTo>
                <a:cubicBezTo>
                  <a:pt x="7590499" y="998946"/>
                  <a:pt x="7506405" y="1070738"/>
                  <a:pt x="7422861" y="1068507"/>
                </a:cubicBezTo>
                <a:cubicBezTo>
                  <a:pt x="7230996" y="1059140"/>
                  <a:pt x="7145704" y="1068682"/>
                  <a:pt x="6981588" y="1068507"/>
                </a:cubicBezTo>
                <a:cubicBezTo>
                  <a:pt x="6817472" y="1068332"/>
                  <a:pt x="6533504" y="1040971"/>
                  <a:pt x="6178077" y="1068507"/>
                </a:cubicBezTo>
                <a:cubicBezTo>
                  <a:pt x="5822650" y="1096043"/>
                  <a:pt x="5726723" y="1088292"/>
                  <a:pt x="5374566" y="1068507"/>
                </a:cubicBezTo>
                <a:cubicBezTo>
                  <a:pt x="5022409" y="1048722"/>
                  <a:pt x="5092405" y="1047563"/>
                  <a:pt x="4933294" y="1068507"/>
                </a:cubicBezTo>
                <a:cubicBezTo>
                  <a:pt x="4774183" y="1089451"/>
                  <a:pt x="4635634" y="1075449"/>
                  <a:pt x="4492021" y="1068507"/>
                </a:cubicBezTo>
                <a:cubicBezTo>
                  <a:pt x="4348408" y="1061565"/>
                  <a:pt x="3990757" y="1054455"/>
                  <a:pt x="3688510" y="1068507"/>
                </a:cubicBezTo>
                <a:cubicBezTo>
                  <a:pt x="3386263" y="1082559"/>
                  <a:pt x="3316834" y="1060762"/>
                  <a:pt x="3102342" y="1068507"/>
                </a:cubicBezTo>
                <a:cubicBezTo>
                  <a:pt x="2887850" y="1076252"/>
                  <a:pt x="2745693" y="1038547"/>
                  <a:pt x="2443726" y="1068507"/>
                </a:cubicBezTo>
                <a:cubicBezTo>
                  <a:pt x="2141759" y="1098467"/>
                  <a:pt x="2080521" y="1077000"/>
                  <a:pt x="1785110" y="1068507"/>
                </a:cubicBezTo>
                <a:cubicBezTo>
                  <a:pt x="1489699" y="1060014"/>
                  <a:pt x="1382382" y="1084081"/>
                  <a:pt x="1271390" y="1068507"/>
                </a:cubicBezTo>
                <a:cubicBezTo>
                  <a:pt x="1160398" y="1052933"/>
                  <a:pt x="710762" y="1065107"/>
                  <a:pt x="178088" y="1068507"/>
                </a:cubicBezTo>
                <a:cubicBezTo>
                  <a:pt x="66817" y="1071730"/>
                  <a:pt x="8660" y="987369"/>
                  <a:pt x="0" y="890419"/>
                </a:cubicBezTo>
                <a:cubicBezTo>
                  <a:pt x="-8" y="798271"/>
                  <a:pt x="9730" y="636910"/>
                  <a:pt x="0" y="548500"/>
                </a:cubicBezTo>
                <a:cubicBezTo>
                  <a:pt x="-9730" y="460090"/>
                  <a:pt x="-15094" y="354407"/>
                  <a:pt x="0" y="178088"/>
                </a:cubicBezTo>
                <a:close/>
              </a:path>
            </a:pathLst>
          </a:custGeom>
          <a:ln w="28575">
            <a:extLst>
              <a:ext uri="{C807C97D-BFC1-408E-A445-0C87EB9F89A2}">
                <ask:lineSketchStyleProps xmlns:ask="http://schemas.microsoft.com/office/drawing/2018/sketchyshapes" sd="2874767322">
                  <a:prstGeom prst="round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Post 16 placements include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Piggots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Highdown, The Forest School, Reading Boys, Reading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BlueCoat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Henely College, Reading College, BCA and various apprenticeships including: Childcare, hair &amp; beauty, mechanics and plastering.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5ADBFF-93C5-4F75-C31E-DEBC69288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71780"/>
            <a:ext cx="12192000" cy="1670553"/>
          </a:xfrm>
          <a:prstGeom prst="rect">
            <a:avLst/>
          </a:prstGeom>
        </p:spPr>
      </p:pic>
      <p:sp>
        <p:nvSpPr>
          <p:cNvPr id="2" name="Rectangle: Rounded Corners 1" descr="How did they do it?&#10;Strong attendance in lessons&#10;Use of tutor time for targeted intervention at key times of the year&#10;Engaged with homework and opportunities provided to do “a little extra”&#10;Goal Setting and getting a Post 16 plan in place &#10;A “little, but often” approach… avoided burnout and students could feel their progress&#10;">
            <a:extLst>
              <a:ext uri="{FF2B5EF4-FFF2-40B4-BE49-F238E27FC236}">
                <a16:creationId xmlns:a16="http://schemas.microsoft.com/office/drawing/2014/main" id="{7F88A659-28A9-AE33-FF1B-EE1ADA45135C}"/>
              </a:ext>
            </a:extLst>
          </p:cNvPr>
          <p:cNvSpPr/>
          <p:nvPr/>
        </p:nvSpPr>
        <p:spPr>
          <a:xfrm>
            <a:off x="4468162" y="3429000"/>
            <a:ext cx="7600950" cy="1871222"/>
          </a:xfrm>
          <a:custGeom>
            <a:avLst/>
            <a:gdLst>
              <a:gd name="connsiteX0" fmla="*/ 0 w 7600950"/>
              <a:gd name="connsiteY0" fmla="*/ 311877 h 1871222"/>
              <a:gd name="connsiteX1" fmla="*/ 311877 w 7600950"/>
              <a:gd name="connsiteY1" fmla="*/ 0 h 1871222"/>
              <a:gd name="connsiteX2" fmla="*/ 963082 w 7600950"/>
              <a:gd name="connsiteY2" fmla="*/ 0 h 1871222"/>
              <a:gd name="connsiteX3" fmla="*/ 1544515 w 7600950"/>
              <a:gd name="connsiteY3" fmla="*/ 0 h 1871222"/>
              <a:gd name="connsiteX4" fmla="*/ 2056176 w 7600950"/>
              <a:gd name="connsiteY4" fmla="*/ 0 h 1871222"/>
              <a:gd name="connsiteX5" fmla="*/ 2707381 w 7600950"/>
              <a:gd name="connsiteY5" fmla="*/ 0 h 1871222"/>
              <a:gd name="connsiteX6" fmla="*/ 3358586 w 7600950"/>
              <a:gd name="connsiteY6" fmla="*/ 0 h 1871222"/>
              <a:gd name="connsiteX7" fmla="*/ 4009791 w 7600950"/>
              <a:gd name="connsiteY7" fmla="*/ 0 h 1871222"/>
              <a:gd name="connsiteX8" fmla="*/ 4660996 w 7600950"/>
              <a:gd name="connsiteY8" fmla="*/ 0 h 1871222"/>
              <a:gd name="connsiteX9" fmla="*/ 5102885 w 7600950"/>
              <a:gd name="connsiteY9" fmla="*/ 0 h 1871222"/>
              <a:gd name="connsiteX10" fmla="*/ 5544774 w 7600950"/>
              <a:gd name="connsiteY10" fmla="*/ 0 h 1871222"/>
              <a:gd name="connsiteX11" fmla="*/ 5986663 w 7600950"/>
              <a:gd name="connsiteY11" fmla="*/ 0 h 1871222"/>
              <a:gd name="connsiteX12" fmla="*/ 6428552 w 7600950"/>
              <a:gd name="connsiteY12" fmla="*/ 0 h 1871222"/>
              <a:gd name="connsiteX13" fmla="*/ 7289073 w 7600950"/>
              <a:gd name="connsiteY13" fmla="*/ 0 h 1871222"/>
              <a:gd name="connsiteX14" fmla="*/ 7600950 w 7600950"/>
              <a:gd name="connsiteY14" fmla="*/ 311877 h 1871222"/>
              <a:gd name="connsiteX15" fmla="*/ 7600950 w 7600950"/>
              <a:gd name="connsiteY15" fmla="*/ 715225 h 1871222"/>
              <a:gd name="connsiteX16" fmla="*/ 7600950 w 7600950"/>
              <a:gd name="connsiteY16" fmla="*/ 1106098 h 1871222"/>
              <a:gd name="connsiteX17" fmla="*/ 7600950 w 7600950"/>
              <a:gd name="connsiteY17" fmla="*/ 1559345 h 1871222"/>
              <a:gd name="connsiteX18" fmla="*/ 7289073 w 7600950"/>
              <a:gd name="connsiteY18" fmla="*/ 1871222 h 1871222"/>
              <a:gd name="connsiteX19" fmla="*/ 6916956 w 7600950"/>
              <a:gd name="connsiteY19" fmla="*/ 1871222 h 1871222"/>
              <a:gd name="connsiteX20" fmla="*/ 6335523 w 7600950"/>
              <a:gd name="connsiteY20" fmla="*/ 1871222 h 1871222"/>
              <a:gd name="connsiteX21" fmla="*/ 5963406 w 7600950"/>
              <a:gd name="connsiteY21" fmla="*/ 1871222 h 1871222"/>
              <a:gd name="connsiteX22" fmla="*/ 5451745 w 7600950"/>
              <a:gd name="connsiteY22" fmla="*/ 1871222 h 1871222"/>
              <a:gd name="connsiteX23" fmla="*/ 4730768 w 7600950"/>
              <a:gd name="connsiteY23" fmla="*/ 1871222 h 1871222"/>
              <a:gd name="connsiteX24" fmla="*/ 4358651 w 7600950"/>
              <a:gd name="connsiteY24" fmla="*/ 1871222 h 1871222"/>
              <a:gd name="connsiteX25" fmla="*/ 3777218 w 7600950"/>
              <a:gd name="connsiteY25" fmla="*/ 1871222 h 1871222"/>
              <a:gd name="connsiteX26" fmla="*/ 3126013 w 7600950"/>
              <a:gd name="connsiteY26" fmla="*/ 1871222 h 1871222"/>
              <a:gd name="connsiteX27" fmla="*/ 2684124 w 7600950"/>
              <a:gd name="connsiteY27" fmla="*/ 1871222 h 1871222"/>
              <a:gd name="connsiteX28" fmla="*/ 2312007 w 7600950"/>
              <a:gd name="connsiteY28" fmla="*/ 1871222 h 1871222"/>
              <a:gd name="connsiteX29" fmla="*/ 1660802 w 7600950"/>
              <a:gd name="connsiteY29" fmla="*/ 1871222 h 1871222"/>
              <a:gd name="connsiteX30" fmla="*/ 939825 w 7600950"/>
              <a:gd name="connsiteY30" fmla="*/ 1871222 h 1871222"/>
              <a:gd name="connsiteX31" fmla="*/ 311877 w 7600950"/>
              <a:gd name="connsiteY31" fmla="*/ 1871222 h 1871222"/>
              <a:gd name="connsiteX32" fmla="*/ 0 w 7600950"/>
              <a:gd name="connsiteY32" fmla="*/ 1559345 h 1871222"/>
              <a:gd name="connsiteX33" fmla="*/ 0 w 7600950"/>
              <a:gd name="connsiteY33" fmla="*/ 1118573 h 1871222"/>
              <a:gd name="connsiteX34" fmla="*/ 0 w 7600950"/>
              <a:gd name="connsiteY34" fmla="*/ 677801 h 1871222"/>
              <a:gd name="connsiteX35" fmla="*/ 0 w 7600950"/>
              <a:gd name="connsiteY35" fmla="*/ 311877 h 1871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600950" h="1871222" fill="none" extrusionOk="0">
                <a:moveTo>
                  <a:pt x="0" y="311877"/>
                </a:moveTo>
                <a:cubicBezTo>
                  <a:pt x="13386" y="129252"/>
                  <a:pt x="140930" y="-4095"/>
                  <a:pt x="311877" y="0"/>
                </a:cubicBezTo>
                <a:cubicBezTo>
                  <a:pt x="468337" y="-74865"/>
                  <a:pt x="785928" y="69355"/>
                  <a:pt x="963082" y="0"/>
                </a:cubicBezTo>
                <a:cubicBezTo>
                  <a:pt x="1140236" y="-69355"/>
                  <a:pt x="1399960" y="48398"/>
                  <a:pt x="1544515" y="0"/>
                </a:cubicBezTo>
                <a:cubicBezTo>
                  <a:pt x="1689070" y="-48398"/>
                  <a:pt x="1860013" y="45704"/>
                  <a:pt x="2056176" y="0"/>
                </a:cubicBezTo>
                <a:cubicBezTo>
                  <a:pt x="2252339" y="-45704"/>
                  <a:pt x="2502165" y="26502"/>
                  <a:pt x="2707381" y="0"/>
                </a:cubicBezTo>
                <a:cubicBezTo>
                  <a:pt x="2912597" y="-26502"/>
                  <a:pt x="3109499" y="9322"/>
                  <a:pt x="3358586" y="0"/>
                </a:cubicBezTo>
                <a:cubicBezTo>
                  <a:pt x="3607674" y="-9322"/>
                  <a:pt x="3851429" y="28008"/>
                  <a:pt x="4009791" y="0"/>
                </a:cubicBezTo>
                <a:cubicBezTo>
                  <a:pt x="4168153" y="-28008"/>
                  <a:pt x="4500036" y="62225"/>
                  <a:pt x="4660996" y="0"/>
                </a:cubicBezTo>
                <a:cubicBezTo>
                  <a:pt x="4821956" y="-62225"/>
                  <a:pt x="4961762" y="42545"/>
                  <a:pt x="5102885" y="0"/>
                </a:cubicBezTo>
                <a:cubicBezTo>
                  <a:pt x="5244008" y="-42545"/>
                  <a:pt x="5429546" y="36639"/>
                  <a:pt x="5544774" y="0"/>
                </a:cubicBezTo>
                <a:cubicBezTo>
                  <a:pt x="5660002" y="-36639"/>
                  <a:pt x="5864835" y="44663"/>
                  <a:pt x="5986663" y="0"/>
                </a:cubicBezTo>
                <a:cubicBezTo>
                  <a:pt x="6108491" y="-44663"/>
                  <a:pt x="6273734" y="12548"/>
                  <a:pt x="6428552" y="0"/>
                </a:cubicBezTo>
                <a:cubicBezTo>
                  <a:pt x="6583370" y="-12548"/>
                  <a:pt x="7003288" y="95334"/>
                  <a:pt x="7289073" y="0"/>
                </a:cubicBezTo>
                <a:cubicBezTo>
                  <a:pt x="7488176" y="43466"/>
                  <a:pt x="7595844" y="91673"/>
                  <a:pt x="7600950" y="311877"/>
                </a:cubicBezTo>
                <a:cubicBezTo>
                  <a:pt x="7630714" y="486343"/>
                  <a:pt x="7588585" y="561554"/>
                  <a:pt x="7600950" y="715225"/>
                </a:cubicBezTo>
                <a:cubicBezTo>
                  <a:pt x="7613315" y="868896"/>
                  <a:pt x="7587920" y="1022618"/>
                  <a:pt x="7600950" y="1106098"/>
                </a:cubicBezTo>
                <a:cubicBezTo>
                  <a:pt x="7613980" y="1189578"/>
                  <a:pt x="7548871" y="1334116"/>
                  <a:pt x="7600950" y="1559345"/>
                </a:cubicBezTo>
                <a:cubicBezTo>
                  <a:pt x="7609308" y="1769171"/>
                  <a:pt x="7490852" y="1889153"/>
                  <a:pt x="7289073" y="1871222"/>
                </a:cubicBezTo>
                <a:cubicBezTo>
                  <a:pt x="7156753" y="1894463"/>
                  <a:pt x="7079945" y="1864743"/>
                  <a:pt x="6916956" y="1871222"/>
                </a:cubicBezTo>
                <a:cubicBezTo>
                  <a:pt x="6753967" y="1877701"/>
                  <a:pt x="6600711" y="1844237"/>
                  <a:pt x="6335523" y="1871222"/>
                </a:cubicBezTo>
                <a:cubicBezTo>
                  <a:pt x="6070335" y="1898207"/>
                  <a:pt x="6110232" y="1851730"/>
                  <a:pt x="5963406" y="1871222"/>
                </a:cubicBezTo>
                <a:cubicBezTo>
                  <a:pt x="5816580" y="1890714"/>
                  <a:pt x="5583694" y="1846233"/>
                  <a:pt x="5451745" y="1871222"/>
                </a:cubicBezTo>
                <a:cubicBezTo>
                  <a:pt x="5319796" y="1896211"/>
                  <a:pt x="5031941" y="1845871"/>
                  <a:pt x="4730768" y="1871222"/>
                </a:cubicBezTo>
                <a:cubicBezTo>
                  <a:pt x="4429595" y="1896573"/>
                  <a:pt x="4478692" y="1851261"/>
                  <a:pt x="4358651" y="1871222"/>
                </a:cubicBezTo>
                <a:cubicBezTo>
                  <a:pt x="4238610" y="1891183"/>
                  <a:pt x="3918631" y="1811142"/>
                  <a:pt x="3777218" y="1871222"/>
                </a:cubicBezTo>
                <a:cubicBezTo>
                  <a:pt x="3635805" y="1931302"/>
                  <a:pt x="3375371" y="1839847"/>
                  <a:pt x="3126013" y="1871222"/>
                </a:cubicBezTo>
                <a:cubicBezTo>
                  <a:pt x="2876655" y="1902597"/>
                  <a:pt x="2872687" y="1858677"/>
                  <a:pt x="2684124" y="1871222"/>
                </a:cubicBezTo>
                <a:cubicBezTo>
                  <a:pt x="2495561" y="1883767"/>
                  <a:pt x="2393726" y="1853612"/>
                  <a:pt x="2312007" y="1871222"/>
                </a:cubicBezTo>
                <a:cubicBezTo>
                  <a:pt x="2230288" y="1888832"/>
                  <a:pt x="1945161" y="1867715"/>
                  <a:pt x="1660802" y="1871222"/>
                </a:cubicBezTo>
                <a:cubicBezTo>
                  <a:pt x="1376444" y="1874729"/>
                  <a:pt x="1175759" y="1820564"/>
                  <a:pt x="939825" y="1871222"/>
                </a:cubicBezTo>
                <a:cubicBezTo>
                  <a:pt x="703891" y="1921880"/>
                  <a:pt x="565932" y="1832270"/>
                  <a:pt x="311877" y="1871222"/>
                </a:cubicBezTo>
                <a:cubicBezTo>
                  <a:pt x="121863" y="1868104"/>
                  <a:pt x="-3480" y="1730128"/>
                  <a:pt x="0" y="1559345"/>
                </a:cubicBezTo>
                <a:cubicBezTo>
                  <a:pt x="-29255" y="1434184"/>
                  <a:pt x="22199" y="1220398"/>
                  <a:pt x="0" y="1118573"/>
                </a:cubicBezTo>
                <a:cubicBezTo>
                  <a:pt x="-22199" y="1016748"/>
                  <a:pt x="36699" y="829928"/>
                  <a:pt x="0" y="677801"/>
                </a:cubicBezTo>
                <a:cubicBezTo>
                  <a:pt x="-36699" y="525674"/>
                  <a:pt x="39169" y="409931"/>
                  <a:pt x="0" y="311877"/>
                </a:cubicBezTo>
                <a:close/>
              </a:path>
              <a:path w="7600950" h="1871222" stroke="0" extrusionOk="0">
                <a:moveTo>
                  <a:pt x="0" y="311877"/>
                </a:moveTo>
                <a:cubicBezTo>
                  <a:pt x="-6928" y="146677"/>
                  <a:pt x="114942" y="8056"/>
                  <a:pt x="311877" y="0"/>
                </a:cubicBezTo>
                <a:cubicBezTo>
                  <a:pt x="476335" y="-43940"/>
                  <a:pt x="572624" y="15191"/>
                  <a:pt x="753766" y="0"/>
                </a:cubicBezTo>
                <a:cubicBezTo>
                  <a:pt x="934908" y="-15191"/>
                  <a:pt x="1118692" y="9749"/>
                  <a:pt x="1265427" y="0"/>
                </a:cubicBezTo>
                <a:cubicBezTo>
                  <a:pt x="1412162" y="-9749"/>
                  <a:pt x="1554624" y="28627"/>
                  <a:pt x="1637544" y="0"/>
                </a:cubicBezTo>
                <a:cubicBezTo>
                  <a:pt x="1720464" y="-28627"/>
                  <a:pt x="2096643" y="15354"/>
                  <a:pt x="2288749" y="0"/>
                </a:cubicBezTo>
                <a:cubicBezTo>
                  <a:pt x="2480856" y="-15354"/>
                  <a:pt x="2642968" y="52040"/>
                  <a:pt x="2870182" y="0"/>
                </a:cubicBezTo>
                <a:cubicBezTo>
                  <a:pt x="3097396" y="-52040"/>
                  <a:pt x="3313065" y="53560"/>
                  <a:pt x="3521387" y="0"/>
                </a:cubicBezTo>
                <a:cubicBezTo>
                  <a:pt x="3729710" y="-53560"/>
                  <a:pt x="3903162" y="23389"/>
                  <a:pt x="4242364" y="0"/>
                </a:cubicBezTo>
                <a:cubicBezTo>
                  <a:pt x="4581566" y="-23389"/>
                  <a:pt x="4538926" y="34331"/>
                  <a:pt x="4823797" y="0"/>
                </a:cubicBezTo>
                <a:cubicBezTo>
                  <a:pt x="5108668" y="-34331"/>
                  <a:pt x="5343839" y="14123"/>
                  <a:pt x="5475002" y="0"/>
                </a:cubicBezTo>
                <a:cubicBezTo>
                  <a:pt x="5606165" y="-14123"/>
                  <a:pt x="5986368" y="3854"/>
                  <a:pt x="6126207" y="0"/>
                </a:cubicBezTo>
                <a:cubicBezTo>
                  <a:pt x="6266046" y="-3854"/>
                  <a:pt x="6326883" y="33039"/>
                  <a:pt x="6498324" y="0"/>
                </a:cubicBezTo>
                <a:cubicBezTo>
                  <a:pt x="6669765" y="-33039"/>
                  <a:pt x="6935777" y="39895"/>
                  <a:pt x="7289073" y="0"/>
                </a:cubicBezTo>
                <a:cubicBezTo>
                  <a:pt x="7470553" y="4505"/>
                  <a:pt x="7589793" y="175726"/>
                  <a:pt x="7600950" y="311877"/>
                </a:cubicBezTo>
                <a:cubicBezTo>
                  <a:pt x="7611894" y="521573"/>
                  <a:pt x="7550608" y="576302"/>
                  <a:pt x="7600950" y="740174"/>
                </a:cubicBezTo>
                <a:cubicBezTo>
                  <a:pt x="7651292" y="904046"/>
                  <a:pt x="7578832" y="1061630"/>
                  <a:pt x="7600950" y="1168472"/>
                </a:cubicBezTo>
                <a:cubicBezTo>
                  <a:pt x="7623068" y="1275314"/>
                  <a:pt x="7565160" y="1429535"/>
                  <a:pt x="7600950" y="1559345"/>
                </a:cubicBezTo>
                <a:cubicBezTo>
                  <a:pt x="7589409" y="1729712"/>
                  <a:pt x="7490056" y="1904347"/>
                  <a:pt x="7289073" y="1871222"/>
                </a:cubicBezTo>
                <a:cubicBezTo>
                  <a:pt x="7182743" y="1872179"/>
                  <a:pt x="7062562" y="1844481"/>
                  <a:pt x="6847184" y="1871222"/>
                </a:cubicBezTo>
                <a:cubicBezTo>
                  <a:pt x="6631806" y="1897963"/>
                  <a:pt x="6555678" y="1849353"/>
                  <a:pt x="6405295" y="1871222"/>
                </a:cubicBezTo>
                <a:cubicBezTo>
                  <a:pt x="6254912" y="1893091"/>
                  <a:pt x="6009847" y="1844168"/>
                  <a:pt x="5684318" y="1871222"/>
                </a:cubicBezTo>
                <a:cubicBezTo>
                  <a:pt x="5358789" y="1898276"/>
                  <a:pt x="5223169" y="1804762"/>
                  <a:pt x="5102885" y="1871222"/>
                </a:cubicBezTo>
                <a:cubicBezTo>
                  <a:pt x="4982601" y="1937682"/>
                  <a:pt x="4635277" y="1825223"/>
                  <a:pt x="4451680" y="1871222"/>
                </a:cubicBezTo>
                <a:cubicBezTo>
                  <a:pt x="4268084" y="1917221"/>
                  <a:pt x="4192963" y="1859852"/>
                  <a:pt x="3940019" y="1871222"/>
                </a:cubicBezTo>
                <a:cubicBezTo>
                  <a:pt x="3687075" y="1882592"/>
                  <a:pt x="3571420" y="1853397"/>
                  <a:pt x="3288814" y="1871222"/>
                </a:cubicBezTo>
                <a:cubicBezTo>
                  <a:pt x="3006209" y="1889047"/>
                  <a:pt x="2940715" y="1865065"/>
                  <a:pt x="2777153" y="1871222"/>
                </a:cubicBezTo>
                <a:cubicBezTo>
                  <a:pt x="2613591" y="1877379"/>
                  <a:pt x="2511454" y="1840153"/>
                  <a:pt x="2335264" y="1871222"/>
                </a:cubicBezTo>
                <a:cubicBezTo>
                  <a:pt x="2159074" y="1902291"/>
                  <a:pt x="1977089" y="1847877"/>
                  <a:pt x="1823603" y="1871222"/>
                </a:cubicBezTo>
                <a:cubicBezTo>
                  <a:pt x="1670117" y="1894567"/>
                  <a:pt x="1552875" y="1868950"/>
                  <a:pt x="1381714" y="1871222"/>
                </a:cubicBezTo>
                <a:cubicBezTo>
                  <a:pt x="1210553" y="1873494"/>
                  <a:pt x="564904" y="1854547"/>
                  <a:pt x="311877" y="1871222"/>
                </a:cubicBezTo>
                <a:cubicBezTo>
                  <a:pt x="89755" y="1871100"/>
                  <a:pt x="20424" y="1712012"/>
                  <a:pt x="0" y="1559345"/>
                </a:cubicBezTo>
                <a:cubicBezTo>
                  <a:pt x="-14342" y="1349287"/>
                  <a:pt x="9690" y="1278447"/>
                  <a:pt x="0" y="1118573"/>
                </a:cubicBezTo>
                <a:cubicBezTo>
                  <a:pt x="-9690" y="958699"/>
                  <a:pt x="39536" y="860764"/>
                  <a:pt x="0" y="702750"/>
                </a:cubicBezTo>
                <a:cubicBezTo>
                  <a:pt x="-39536" y="544736"/>
                  <a:pt x="3190" y="433136"/>
                  <a:pt x="0" y="311877"/>
                </a:cubicBezTo>
                <a:close/>
              </a:path>
            </a:pathLst>
          </a:custGeom>
          <a:ln w="38100">
            <a:extLst>
              <a:ext uri="{C807C97D-BFC1-408E-A445-0C87EB9F89A2}">
                <ask:lineSketchStyleProps xmlns:ask="http://schemas.microsoft.com/office/drawing/2018/sketchyshapes" sd="3403945204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How did they do it?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Strong attendance in lessons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Use of tutor time for targeted intervention at key times of the year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Engaged with homework and opportunities provided to do “a little extra”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Goal Setting and getting a Post 16 plan in place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A “little, but often” approach… avoided burnout and students could feel their progress</a:t>
            </a:r>
          </a:p>
        </p:txBody>
      </p:sp>
      <p:graphicFrame>
        <p:nvGraphicFramePr>
          <p:cNvPr id="4" name="Table 3" descr="A comparison of GCSE results between 2024/2025">
            <a:extLst>
              <a:ext uri="{FF2B5EF4-FFF2-40B4-BE49-F238E27FC236}">
                <a16:creationId xmlns:a16="http://schemas.microsoft.com/office/drawing/2014/main" id="{79ACA83E-AE91-22AA-CCFD-EED94041F0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9780445"/>
              </p:ext>
            </p:extLst>
          </p:nvPr>
        </p:nvGraphicFramePr>
        <p:xfrm>
          <a:off x="218365" y="1440161"/>
          <a:ext cx="4063468" cy="4892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4948">
                  <a:extLst>
                    <a:ext uri="{9D8B030D-6E8A-4147-A177-3AD203B41FA5}">
                      <a16:colId xmlns:a16="http://schemas.microsoft.com/office/drawing/2014/main" val="2971080320"/>
                    </a:ext>
                  </a:extLst>
                </a:gridCol>
                <a:gridCol w="1298390">
                  <a:extLst>
                    <a:ext uri="{9D8B030D-6E8A-4147-A177-3AD203B41FA5}">
                      <a16:colId xmlns:a16="http://schemas.microsoft.com/office/drawing/2014/main" val="3499067400"/>
                    </a:ext>
                  </a:extLst>
                </a:gridCol>
                <a:gridCol w="1298390">
                  <a:extLst>
                    <a:ext uri="{9D8B030D-6E8A-4147-A177-3AD203B41FA5}">
                      <a16:colId xmlns:a16="http://schemas.microsoft.com/office/drawing/2014/main" val="3676662724"/>
                    </a:ext>
                  </a:extLst>
                </a:gridCol>
                <a:gridCol w="231740">
                  <a:extLst>
                    <a:ext uri="{9D8B030D-6E8A-4147-A177-3AD203B41FA5}">
                      <a16:colId xmlns:a16="http://schemas.microsoft.com/office/drawing/2014/main" val="2769714095"/>
                    </a:ext>
                  </a:extLst>
                </a:gridCol>
              </a:tblGrid>
              <a:tr h="390636">
                <a:tc>
                  <a:txBody>
                    <a:bodyPr/>
                    <a:lstStyle/>
                    <a:p>
                      <a:r>
                        <a:rPr lang="en-GB" dirty="0"/>
                        <a:t>Measure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2024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2025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 rowSpan="12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954958"/>
                  </a:ext>
                </a:extLst>
              </a:tr>
              <a:tr h="383286">
                <a:tc>
                  <a:txBody>
                    <a:bodyPr/>
                    <a:lstStyle/>
                    <a:p>
                      <a:r>
                        <a:rPr lang="en-GB"/>
                        <a:t>No.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71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68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8973625"/>
                  </a:ext>
                </a:extLst>
              </a:tr>
              <a:tr h="383286">
                <a:tc>
                  <a:txBody>
                    <a:bodyPr/>
                    <a:lstStyle/>
                    <a:p>
                      <a:r>
                        <a:rPr lang="en-GB"/>
                        <a:t>A8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37.4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44.3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9949779"/>
                  </a:ext>
                </a:extLst>
              </a:tr>
              <a:tr h="383286">
                <a:tc>
                  <a:txBody>
                    <a:bodyPr/>
                    <a:lstStyle/>
                    <a:p>
                      <a:r>
                        <a:rPr lang="en-GB"/>
                        <a:t>P8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-0.42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+0.34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295816"/>
                  </a:ext>
                </a:extLst>
              </a:tr>
              <a:tr h="383286">
                <a:tc>
                  <a:txBody>
                    <a:bodyPr/>
                    <a:lstStyle/>
                    <a:p>
                      <a:r>
                        <a:rPr lang="en-GB"/>
                        <a:t>En 4+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59%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71%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5277279"/>
                  </a:ext>
                </a:extLst>
              </a:tr>
              <a:tr h="383286">
                <a:tc>
                  <a:txBody>
                    <a:bodyPr/>
                    <a:lstStyle/>
                    <a:p>
                      <a:r>
                        <a:rPr lang="en-GB"/>
                        <a:t>Ma 4+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49%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71%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4588129"/>
                  </a:ext>
                </a:extLst>
              </a:tr>
              <a:tr h="38328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5+ (4-9)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44%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69%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4000162"/>
                  </a:ext>
                </a:extLst>
              </a:tr>
              <a:tr h="390636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854960"/>
                  </a:ext>
                </a:extLst>
              </a:tr>
              <a:tr h="38328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En 7+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10%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17%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4052081"/>
                  </a:ext>
                </a:extLst>
              </a:tr>
              <a:tr h="38328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Ma 7+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10%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24%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8619557"/>
                  </a:ext>
                </a:extLst>
              </a:tr>
              <a:tr h="38328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% (7-9)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9%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18%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37291"/>
                  </a:ext>
                </a:extLst>
              </a:tr>
              <a:tr h="66156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% Grade 9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1%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4%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30046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1970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A fantastic start!"/>
          <p:cNvSpPr>
            <a:spLocks noGrp="1"/>
          </p:cNvSpPr>
          <p:nvPr>
            <p:ph type="title"/>
          </p:nvPr>
        </p:nvSpPr>
        <p:spPr>
          <a:xfrm>
            <a:off x="143256" y="114763"/>
            <a:ext cx="4145280" cy="1325563"/>
          </a:xfrm>
        </p:spPr>
        <p:txBody>
          <a:bodyPr/>
          <a:lstStyle/>
          <a:p>
            <a:r>
              <a:rPr lang="en-GB" dirty="0"/>
              <a:t>A fantastic start!</a:t>
            </a:r>
          </a:p>
        </p:txBody>
      </p:sp>
      <p:sp>
        <p:nvSpPr>
          <p:cNvPr id="3" name="Content Placeholder 2" descr="Getting into a new routine&#10;Meeting expectations&#10;Building positive relationships&#10;Putting in the hard work&#10;Attending clubs&#10;"/>
          <p:cNvSpPr>
            <a:spLocks noGrp="1"/>
          </p:cNvSpPr>
          <p:nvPr>
            <p:ph idx="1"/>
          </p:nvPr>
        </p:nvSpPr>
        <p:spPr>
          <a:xfrm>
            <a:off x="399288" y="1487297"/>
            <a:ext cx="5846064" cy="4351338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Getting into a new routine</a:t>
            </a:r>
          </a:p>
          <a:p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Meeting expectations</a:t>
            </a:r>
          </a:p>
          <a:p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Building positive relationships</a:t>
            </a:r>
          </a:p>
          <a:p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Putting in the hard work</a:t>
            </a:r>
          </a:p>
          <a:p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Attending clubs</a:t>
            </a:r>
          </a:p>
        </p:txBody>
      </p:sp>
      <p:pic>
        <p:nvPicPr>
          <p:cNvPr id="1026" name="Picture 2" descr="Mini Metallic Gold House Point Stickers">
            <a:extLst>
              <a:ext uri="{FF2B5EF4-FFF2-40B4-BE49-F238E27FC236}">
                <a16:creationId xmlns:a16="http://schemas.microsoft.com/office/drawing/2014/main" id="{02FD60E4-9E2A-45F0-9107-E5582F2F3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296" y="2024485"/>
            <a:ext cx="4133115" cy="4133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 descr="TOTAL: 4,242&#10;&#10;Which is an average of 49 per pupil!  &#10;">
            <a:extLst>
              <a:ext uri="{FF2B5EF4-FFF2-40B4-BE49-F238E27FC236}">
                <a16:creationId xmlns:a16="http://schemas.microsoft.com/office/drawing/2014/main" id="{B6371D33-DF47-4E45-A3BB-6E9AA6E183F8}"/>
              </a:ext>
            </a:extLst>
          </p:cNvPr>
          <p:cNvSpPr txBox="1"/>
          <p:nvPr/>
        </p:nvSpPr>
        <p:spPr>
          <a:xfrm>
            <a:off x="9332718" y="357920"/>
            <a:ext cx="28592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</a:rPr>
              <a:t>TOTAL: 4,242</a:t>
            </a:r>
          </a:p>
          <a:p>
            <a:pPr algn="ctr"/>
            <a:endParaRPr lang="en-GB" sz="2800" b="1" dirty="0">
              <a:solidFill>
                <a:srgbClr val="0070C0"/>
              </a:solidFill>
            </a:endParaRPr>
          </a:p>
          <a:p>
            <a:pPr algn="ctr"/>
            <a:r>
              <a:rPr lang="en-GB" sz="2800" b="1" dirty="0">
                <a:solidFill>
                  <a:srgbClr val="0070C0"/>
                </a:solidFill>
              </a:rPr>
              <a:t>Which is an average of 49 per pupil!  </a:t>
            </a:r>
            <a:endParaRPr lang="en-GB" sz="1600" b="1" dirty="0">
              <a:solidFill>
                <a:srgbClr val="0070C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041943-D7F7-E48F-0AC0-2D1C568BF9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6382"/>
          <a:stretch/>
        </p:blipFill>
        <p:spPr>
          <a:xfrm>
            <a:off x="-42829" y="6700780"/>
            <a:ext cx="12234829" cy="1572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8084D0D-FD46-F888-8153-F747CB63C8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088" y="5184068"/>
            <a:ext cx="3322872" cy="1517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238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AFB8ED9-7876-8002-58D0-4A46838E3C0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3479" b="1225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 descr="Our Expectations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Our Expectations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2F056EA-8AD6-E324-1AB2-09A03AF1CA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703228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5367ACBD-C8A2-95D1-488B-90B2031CB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96382"/>
          <a:stretch/>
        </p:blipFill>
        <p:spPr>
          <a:xfrm>
            <a:off x="-42829" y="6700780"/>
            <a:ext cx="12234829" cy="157220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012853D9-7C4E-F974-3ABD-D2B86274CA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24720" y="5689548"/>
            <a:ext cx="2168016" cy="80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8552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EA8545-B85A-4699-375C-82FC59975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When you think of Year 9, You think of…">
            <a:extLst>
              <a:ext uri="{FF2B5EF4-FFF2-40B4-BE49-F238E27FC236}">
                <a16:creationId xmlns:a16="http://schemas.microsoft.com/office/drawing/2014/main" id="{47D5E68F-EBBE-BB46-8AE3-6C0EC338D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255" y="114763"/>
            <a:ext cx="10643277" cy="1325563"/>
          </a:xfrm>
        </p:spPr>
        <p:txBody>
          <a:bodyPr/>
          <a:lstStyle/>
          <a:p>
            <a:r>
              <a:rPr lang="en-GB" dirty="0"/>
              <a:t>When you think of Year 9, You think of…</a:t>
            </a:r>
          </a:p>
        </p:txBody>
      </p:sp>
      <p:sp>
        <p:nvSpPr>
          <p:cNvPr id="3" name="Content Placeholder 2" descr="Parents’ Perspective&#10;“The Options process feels like such a big decision.”&#10;“They’re more independent… but also more opinionated.”&#10;“Motivation comes and goes – one week focused, the next week distracted.”&#10;“I want to guide them, but I don’t want to push too hard.”&#10;“Are they really ready for GCSEs?”&#10;">
            <a:extLst>
              <a:ext uri="{FF2B5EF4-FFF2-40B4-BE49-F238E27FC236}">
                <a16:creationId xmlns:a16="http://schemas.microsoft.com/office/drawing/2014/main" id="{3C373704-DE85-0CD5-097C-27BC5D9D0D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331666"/>
            <a:ext cx="3670088" cy="521244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200" u="sng" dirty="0">
                <a:solidFill>
                  <a:schemeClr val="accent4">
                    <a:lumMod val="75000"/>
                  </a:schemeClr>
                </a:solidFill>
              </a:rPr>
              <a:t>Parents’ Perspective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“The Options process feels like such a big decision.”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“They’re more independent… but also more opinionated.”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“Motivation comes and goes – one week focused, the next week distracted.”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“I want to guide them, but I don’t want to push too hard.”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“Are they really ready for GCSEs?”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B1F9D2-FA8D-3AAF-6F22-C7DE79EAED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6382"/>
          <a:stretch/>
        </p:blipFill>
        <p:spPr>
          <a:xfrm>
            <a:off x="-42829" y="6700780"/>
            <a:ext cx="12234829" cy="1572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3154A-E50D-08AE-19EE-6945DED3F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2444" y="5349364"/>
            <a:ext cx="2788103" cy="1273080"/>
          </a:xfrm>
          <a:prstGeom prst="rect">
            <a:avLst/>
          </a:prstGeom>
        </p:spPr>
      </p:pic>
      <p:sp>
        <p:nvSpPr>
          <p:cNvPr id="7" name="Content Placeholder 2" descr="Students’ Perspective&#10;“Finally, I get a say in what I study.”&#10;“Taster lessons are exciting – but also stressful.”&#10;“I want to choose the same options as my friends.. But I also want to do well.”&#10;“GCSEs still feel far away… until someone says, ‘PPEs in the summer’.”&#10;“I want to be treated like an adult, but sometimes I just want things easy.”&#10;">
            <a:extLst>
              <a:ext uri="{FF2B5EF4-FFF2-40B4-BE49-F238E27FC236}">
                <a16:creationId xmlns:a16="http://schemas.microsoft.com/office/drawing/2014/main" id="{8C0E5F6D-7BEF-0E39-2E25-3774E5CB4BC0}"/>
              </a:ext>
            </a:extLst>
          </p:cNvPr>
          <p:cNvSpPr txBox="1">
            <a:spLocks/>
          </p:cNvSpPr>
          <p:nvPr/>
        </p:nvSpPr>
        <p:spPr>
          <a:xfrm>
            <a:off x="3813342" y="1331665"/>
            <a:ext cx="4145513" cy="5212443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200" u="sng" dirty="0">
                <a:solidFill>
                  <a:schemeClr val="accent4">
                    <a:lumMod val="75000"/>
                  </a:schemeClr>
                </a:solidFill>
              </a:rPr>
              <a:t>Students’ Perspective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“Finally, I get a say in what I study.”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“Taster lessons are exciting – but also stressful.”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“I want to choose the same options as my friends.. But I also want to do well.”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“GCSEs still feel far away… until someone says, ‘PPEs in the summer’.”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“I want to be treated like an adult, but sometimes I just want things easy.”</a:t>
            </a:r>
          </a:p>
        </p:txBody>
      </p:sp>
      <p:sp>
        <p:nvSpPr>
          <p:cNvPr id="8" name="Content Placeholder 2" descr="The Reality&#10;Year 9 is a transition year – independence grows, but support is still strong.&#10;It’s about curiosity, exploration, and starting to take ownership of learning.&#10;Options decisions feel huge, but students are supported every step of the way. &#10;">
            <a:extLst>
              <a:ext uri="{FF2B5EF4-FFF2-40B4-BE49-F238E27FC236}">
                <a16:creationId xmlns:a16="http://schemas.microsoft.com/office/drawing/2014/main" id="{13850175-E9CA-E670-EE0F-439AC2DF9321}"/>
              </a:ext>
            </a:extLst>
          </p:cNvPr>
          <p:cNvSpPr txBox="1">
            <a:spLocks/>
          </p:cNvSpPr>
          <p:nvPr/>
        </p:nvSpPr>
        <p:spPr>
          <a:xfrm>
            <a:off x="8102108" y="1331665"/>
            <a:ext cx="3879093" cy="494939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200" u="sng" dirty="0">
                <a:solidFill>
                  <a:schemeClr val="accent4">
                    <a:lumMod val="75000"/>
                  </a:schemeClr>
                </a:solidFill>
              </a:rPr>
              <a:t>The Reality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Year 9 is a transition year – independence grows, but support is still strong.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It’s about curiosity, exploration, and starting to take ownership of learning.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Options decisions feel huge, but students are supported every step of the way. </a:t>
            </a:r>
          </a:p>
        </p:txBody>
      </p:sp>
    </p:spTree>
    <p:extLst>
      <p:ext uri="{BB962C8B-B14F-4D97-AF65-F5344CB8AC3E}">
        <p14:creationId xmlns:p14="http://schemas.microsoft.com/office/powerpoint/2010/main" val="2647788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6BC267-4442-2311-93C4-5BC2EE5C43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When We think of Year 9, We think of…">
            <a:extLst>
              <a:ext uri="{FF2B5EF4-FFF2-40B4-BE49-F238E27FC236}">
                <a16:creationId xmlns:a16="http://schemas.microsoft.com/office/drawing/2014/main" id="{20D79562-4218-D29A-3A59-DF5BBC9F8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255" y="114763"/>
            <a:ext cx="10643277" cy="1325563"/>
          </a:xfrm>
        </p:spPr>
        <p:txBody>
          <a:bodyPr/>
          <a:lstStyle/>
          <a:p>
            <a:r>
              <a:rPr lang="en-GB" dirty="0"/>
              <a:t>When </a:t>
            </a:r>
            <a:r>
              <a:rPr lang="en-GB" i="1" dirty="0"/>
              <a:t>We</a:t>
            </a:r>
            <a:r>
              <a:rPr lang="en-GB" dirty="0"/>
              <a:t> think of Year 9, We think of…</a:t>
            </a:r>
          </a:p>
        </p:txBody>
      </p:sp>
      <p:sp>
        <p:nvSpPr>
          <p:cNvPr id="3" name="Content Placeholder 2" descr="Choice &#10;Students exploring subjects that match their strengths and interests.&#10;First taste of shaping their own learning journey. &#10;Growth &#10;Learning how to manage independence, friendships, and responsibility.&#10;Developing the resilience needed for Key Stage 4.&#10;Opportunities&#10;Option taster sessions, enrichment activities, leadership roles.&#10;PPEs in Summer: First “real” exam experience, building confidence.&#10;Support&#10;Tutors, subject teachers, careers guidance – parents aren’t alone in this.&#10;Structured pathways to ensure the right choices for every student.&#10;Aspiration&#10;- Year 9 is about laying the foundations –GCSEs are coming, but this is where the future starts. &#10;">
            <a:extLst>
              <a:ext uri="{FF2B5EF4-FFF2-40B4-BE49-F238E27FC236}">
                <a16:creationId xmlns:a16="http://schemas.microsoft.com/office/drawing/2014/main" id="{6BCF8BB4-F75B-9548-3E07-D0E6E59927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31666"/>
            <a:ext cx="11497733" cy="521244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200" b="1" u="sng" dirty="0">
                <a:solidFill>
                  <a:schemeClr val="accent4">
                    <a:lumMod val="75000"/>
                  </a:schemeClr>
                </a:solidFill>
              </a:rPr>
              <a:t>Choice </a:t>
            </a:r>
          </a:p>
          <a:p>
            <a:pPr>
              <a:buFontTx/>
              <a:buChar char="-"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Students exploring subjects that match their strengths and interests.</a:t>
            </a:r>
          </a:p>
          <a:p>
            <a:pPr>
              <a:buFontTx/>
              <a:buChar char="-"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First taste of shaping their own learning journey. </a:t>
            </a:r>
          </a:p>
          <a:p>
            <a:pPr marL="0" indent="0">
              <a:buNone/>
            </a:pPr>
            <a:r>
              <a:rPr lang="en-GB" sz="3200" b="1" u="sng" dirty="0">
                <a:solidFill>
                  <a:schemeClr val="accent4">
                    <a:lumMod val="75000"/>
                  </a:schemeClr>
                </a:solidFill>
              </a:rPr>
              <a:t>Growth </a:t>
            </a:r>
          </a:p>
          <a:p>
            <a:pPr>
              <a:buFontTx/>
              <a:buChar char="-"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Learning how to manage independence, friendships, and responsibility.</a:t>
            </a:r>
          </a:p>
          <a:p>
            <a:pPr>
              <a:buFontTx/>
              <a:buChar char="-"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Developing the resilience needed for Key Stage 4.</a:t>
            </a:r>
          </a:p>
          <a:p>
            <a:pPr marL="0" indent="0">
              <a:buNone/>
            </a:pPr>
            <a:r>
              <a:rPr lang="en-GB" sz="3200" b="1" u="sng" dirty="0">
                <a:solidFill>
                  <a:schemeClr val="accent4">
                    <a:lumMod val="75000"/>
                  </a:schemeClr>
                </a:solidFill>
              </a:rPr>
              <a:t>Opportunities</a:t>
            </a:r>
          </a:p>
          <a:p>
            <a:pPr>
              <a:buFontTx/>
              <a:buChar char="-"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Option taster sessions, enrichment activities, leadership roles.</a:t>
            </a:r>
          </a:p>
          <a:p>
            <a:pPr>
              <a:buFontTx/>
              <a:buChar char="-"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PPEs in Summer: First “real” exam experience, building confidence.</a:t>
            </a:r>
          </a:p>
          <a:p>
            <a:pPr marL="0" indent="0">
              <a:buNone/>
            </a:pPr>
            <a:r>
              <a:rPr lang="en-GB" sz="3200" b="1" u="sng" dirty="0">
                <a:solidFill>
                  <a:schemeClr val="accent4">
                    <a:lumMod val="75000"/>
                  </a:schemeClr>
                </a:solidFill>
              </a:rPr>
              <a:t>Support</a:t>
            </a:r>
          </a:p>
          <a:p>
            <a:pPr>
              <a:buFontTx/>
              <a:buChar char="-"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Tutors, subject teachers, careers guidance – parents aren’t alone in this.</a:t>
            </a:r>
          </a:p>
          <a:p>
            <a:pPr>
              <a:buFontTx/>
              <a:buChar char="-"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Structured pathways to ensure the right choices for every student.</a:t>
            </a:r>
          </a:p>
          <a:p>
            <a:pPr marL="0" indent="0">
              <a:buNone/>
            </a:pPr>
            <a:r>
              <a:rPr lang="en-GB" sz="3200" b="1" u="sng" dirty="0">
                <a:solidFill>
                  <a:schemeClr val="accent4">
                    <a:lumMod val="75000"/>
                  </a:schemeClr>
                </a:solidFill>
              </a:rPr>
              <a:t>Aspiration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accent4">
                    <a:lumMod val="75000"/>
                  </a:schemeClr>
                </a:solidFill>
              </a:rPr>
              <a:t>- Year 9 is about laying the foundations –GCSEs are coming, but this is where the future starts.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3FC26C-1E87-6295-DDE9-3AE652B40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6382"/>
          <a:stretch/>
        </p:blipFill>
        <p:spPr>
          <a:xfrm>
            <a:off x="-42829" y="6700780"/>
            <a:ext cx="12234829" cy="157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716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 descr="The Options Process">
            <a:extLst>
              <a:ext uri="{FF2B5EF4-FFF2-40B4-BE49-F238E27FC236}">
                <a16:creationId xmlns:a16="http://schemas.microsoft.com/office/drawing/2014/main" id="{8C7C08CF-8EDD-C065-3669-C6CE11C6B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GB" sz="5400" dirty="0"/>
              <a:t>The Options Process</a:t>
            </a:r>
          </a:p>
        </p:txBody>
      </p:sp>
      <p:sp>
        <p:nvSpPr>
          <p:cNvPr id="24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 descr="Straw poll: Not final, just an indicator.&#10;Taster sessions: “Try before you choose” in different subjects.&#10;Options evening: Full information for parents and students.&#10;Final decision: Supported by teachers, tutors and careers lead.&#10;Reassure: No doors close if chosen carefully.&#10;">
            <a:extLst>
              <a:ext uri="{FF2B5EF4-FFF2-40B4-BE49-F238E27FC236}">
                <a16:creationId xmlns:a16="http://schemas.microsoft.com/office/drawing/2014/main" id="{BB46EDEF-D958-50E8-2745-C75383D6A7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b="1" dirty="0"/>
              <a:t>Straw poll: Not final, just an indicator.</a:t>
            </a:r>
          </a:p>
          <a:p>
            <a:pPr marL="0" indent="0">
              <a:buNone/>
            </a:pPr>
            <a:r>
              <a:rPr lang="en-GB" sz="2200" b="1" dirty="0"/>
              <a:t>Taster sessions: “Try before you choose” in different subjects.</a:t>
            </a:r>
          </a:p>
          <a:p>
            <a:pPr marL="0" indent="0">
              <a:buNone/>
            </a:pPr>
            <a:r>
              <a:rPr lang="en-GB" sz="2200" b="1" dirty="0"/>
              <a:t>Options evening: Full information for parents and students.</a:t>
            </a:r>
          </a:p>
          <a:p>
            <a:pPr marL="0" indent="0">
              <a:buNone/>
            </a:pPr>
            <a:r>
              <a:rPr lang="en-GB" sz="2200" b="1" dirty="0"/>
              <a:t>Final decision: Supported by teachers, tutors and careers lead.</a:t>
            </a:r>
          </a:p>
          <a:p>
            <a:pPr marL="0" indent="0">
              <a:buNone/>
            </a:pPr>
            <a:r>
              <a:rPr lang="en-GB" sz="2200" b="1" dirty="0"/>
              <a:t>Reassure: No doors close if chosen carefully.</a:t>
            </a:r>
            <a:endParaRPr lang="en-GB" sz="2200" dirty="0"/>
          </a:p>
          <a:p>
            <a:pPr marL="0" indent="0">
              <a:buNone/>
            </a:pPr>
            <a:endParaRPr lang="en-GB" sz="2200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75ACC5D4-D264-8A1E-526B-FC5E6EC3B0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63840" y="1296520"/>
            <a:ext cx="4014216" cy="149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F50BA86-BA98-1D58-EA9C-421587839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6382"/>
          <a:stretch/>
        </p:blipFill>
        <p:spPr>
          <a:xfrm>
            <a:off x="0" y="6733523"/>
            <a:ext cx="12192000" cy="156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204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49FB5C3-7336-4FE0-A30C-CC0A3646D4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9A6B5CE-CB1D-48EE-8B43-E952235C8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3F3EAA5-4E15-400B-BBA3-82B3F49A21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2BA2E40-BE9B-4C54-9CDD-40EE804CC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0DA909B4-15FF-46A6-8A7F-7AEF977FE9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517897"/>
            <a:ext cx="11111729" cy="585796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 descr="The Year 9 Journey…">
            <a:extLst>
              <a:ext uri="{FF2B5EF4-FFF2-40B4-BE49-F238E27FC236}">
                <a16:creationId xmlns:a16="http://schemas.microsoft.com/office/drawing/2014/main" id="{9233FB4D-72DD-6692-2543-F73DEFF40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025" y="922644"/>
            <a:ext cx="5040285" cy="1169585"/>
          </a:xfrm>
        </p:spPr>
        <p:txBody>
          <a:bodyPr anchor="b">
            <a:normAutofit/>
          </a:bodyPr>
          <a:lstStyle/>
          <a:p>
            <a:r>
              <a:rPr lang="en-GB" sz="4000" dirty="0"/>
              <a:t>The Year 9 Journey…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55714" y="2263365"/>
            <a:ext cx="49377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 descr="Autumn Term:&#10;Year 9 settling, building strong habits.&#10;Spring Term:&#10;Friday 27th Feb – Year 9 Parents’ Evening &#10;w/c 2nd March – Year 9 DCP Drop&#10;Options Process (Spring/Summer Term):&#10;Straw poll → Option Taster Sessions → Options Evening → Final Options.&#10;Summer Term:&#10;w/c 27th April – Prep for PPEs&#10;June/July – Year 9 PPEs – first real exam experience.&#10;">
            <a:extLst>
              <a:ext uri="{FF2B5EF4-FFF2-40B4-BE49-F238E27FC236}">
                <a16:creationId xmlns:a16="http://schemas.microsoft.com/office/drawing/2014/main" id="{8435C333-F5BB-17CA-C019-36D69DE7D8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715" y="2496977"/>
            <a:ext cx="5697745" cy="3643622"/>
          </a:xfrm>
        </p:spPr>
        <p:txBody>
          <a:bodyPr anchor="ctr">
            <a:normAutofit fontScale="92500" lnSpcReduction="10000"/>
          </a:bodyPr>
          <a:lstStyle/>
          <a:p>
            <a:r>
              <a:rPr lang="en-GB" sz="1800" dirty="0"/>
              <a:t>Autumn Term:</a:t>
            </a:r>
          </a:p>
          <a:p>
            <a:pPr marL="0" indent="0">
              <a:buNone/>
            </a:pPr>
            <a:r>
              <a:rPr lang="en-GB" sz="1800" dirty="0"/>
              <a:t>Year 9 settling, building strong habits.</a:t>
            </a:r>
          </a:p>
          <a:p>
            <a:r>
              <a:rPr lang="en-GB" sz="1800" dirty="0"/>
              <a:t>Spring Term:</a:t>
            </a:r>
          </a:p>
          <a:p>
            <a:pPr marL="0" indent="0">
              <a:buNone/>
            </a:pPr>
            <a:r>
              <a:rPr lang="en-GB" sz="1800" dirty="0"/>
              <a:t>Friday 27</a:t>
            </a:r>
            <a:r>
              <a:rPr lang="en-GB" sz="1800" baseline="30000" dirty="0"/>
              <a:t>th</a:t>
            </a:r>
            <a:r>
              <a:rPr lang="en-GB" sz="1800" dirty="0"/>
              <a:t> Feb – Year 9 Parents’ Evening </a:t>
            </a:r>
          </a:p>
          <a:p>
            <a:pPr marL="0" indent="0">
              <a:buNone/>
            </a:pPr>
            <a:r>
              <a:rPr lang="en-GB" sz="1800" dirty="0"/>
              <a:t>w/c 2</a:t>
            </a:r>
            <a:r>
              <a:rPr lang="en-GB" sz="1800" baseline="30000" dirty="0"/>
              <a:t>nd</a:t>
            </a:r>
            <a:r>
              <a:rPr lang="en-GB" sz="1800" dirty="0"/>
              <a:t> March – Year 9 DCP Drop</a:t>
            </a:r>
          </a:p>
          <a:p>
            <a:r>
              <a:rPr lang="en-GB" sz="1800" dirty="0"/>
              <a:t>Options Process (Spring/Summer Term):</a:t>
            </a:r>
          </a:p>
          <a:p>
            <a:pPr marL="0" indent="0">
              <a:buNone/>
            </a:pPr>
            <a:r>
              <a:rPr lang="en-GB" sz="1800" dirty="0"/>
              <a:t>Straw poll → Option Taster Sessions → Options Evening → Final Options.</a:t>
            </a:r>
          </a:p>
          <a:p>
            <a:r>
              <a:rPr lang="en-GB" sz="1800" dirty="0"/>
              <a:t>Summer Term:</a:t>
            </a:r>
          </a:p>
          <a:p>
            <a:pPr marL="0" indent="0">
              <a:buNone/>
            </a:pPr>
            <a:r>
              <a:rPr lang="en-GB" sz="1800" dirty="0"/>
              <a:t>w/c 27</a:t>
            </a:r>
            <a:r>
              <a:rPr lang="en-GB" sz="1800" baseline="30000" dirty="0"/>
              <a:t>th</a:t>
            </a:r>
            <a:r>
              <a:rPr lang="en-GB" sz="1800" dirty="0"/>
              <a:t> April – Prep for PPEs</a:t>
            </a:r>
          </a:p>
          <a:p>
            <a:pPr marL="0" indent="0">
              <a:buNone/>
            </a:pPr>
            <a:r>
              <a:rPr lang="en-GB" sz="1800" dirty="0"/>
              <a:t>June/July – Year 9 PPEs – first real exam experience.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FCB7D023-798A-7C18-4F5F-6356916E9A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46667" y="1247398"/>
            <a:ext cx="4389120" cy="163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F5B6F3-3FC5-7823-AC0E-5787D08CAF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6382"/>
          <a:stretch/>
        </p:blipFill>
        <p:spPr>
          <a:xfrm flipV="1">
            <a:off x="-1" y="6687903"/>
            <a:ext cx="12385207" cy="159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547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5C85B0-452B-3BFD-BCA7-6FE770623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6382"/>
          <a:stretch/>
        </p:blipFill>
        <p:spPr>
          <a:xfrm>
            <a:off x="-1" y="6808241"/>
            <a:ext cx="12299795" cy="157978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0D52C70B-5443-5C3C-5BED-58E84392F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1676" y="4187172"/>
            <a:ext cx="3874124" cy="144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ight Triangle 19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029" y="623275"/>
            <a:ext cx="6570797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 descr="Academic Development">
            <a:extLst>
              <a:ext uri="{FF2B5EF4-FFF2-40B4-BE49-F238E27FC236}">
                <a16:creationId xmlns:a16="http://schemas.microsoft.com/office/drawing/2014/main" id="{00713200-FC82-FD17-B1D1-76C98EE4D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659" y="1188637"/>
            <a:ext cx="5642312" cy="1597228"/>
          </a:xfrm>
        </p:spPr>
        <p:txBody>
          <a:bodyPr>
            <a:normAutofit/>
          </a:bodyPr>
          <a:lstStyle/>
          <a:p>
            <a:r>
              <a:rPr lang="en-GB" sz="5400" dirty="0"/>
              <a:t>Academic Development</a:t>
            </a:r>
          </a:p>
        </p:txBody>
      </p:sp>
      <p:sp>
        <p:nvSpPr>
          <p:cNvPr id="3" name="Content Placeholder 2" descr="Building GCSE-ready skills: Extended writing, Revision Methods, Exam-style responses.&#10;PPEs give an early experience of formal exams, so Year 10 isn’t a shock. &#10;Consistency is key! Attendance, homework, effort!&#10;">
            <a:extLst>
              <a:ext uri="{FF2B5EF4-FFF2-40B4-BE49-F238E27FC236}">
                <a16:creationId xmlns:a16="http://schemas.microsoft.com/office/drawing/2014/main" id="{D0454084-E9DB-E934-2001-A456BD37E9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5660" y="2998278"/>
            <a:ext cx="4505654" cy="272819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/>
              <a:t>Building GCSE-ready skills: Extended writing, Revision Methods, Exam-style responses.</a:t>
            </a:r>
          </a:p>
          <a:p>
            <a:pPr marL="0" indent="0">
              <a:buNone/>
            </a:pPr>
            <a:r>
              <a:rPr lang="en-GB" sz="2000" dirty="0"/>
              <a:t>PPEs give an early experience of formal exams, so Year 10 isn’t a shock. </a:t>
            </a:r>
          </a:p>
          <a:p>
            <a:pPr marL="0" indent="0">
              <a:buNone/>
            </a:pPr>
            <a:r>
              <a:rPr lang="en-GB" sz="2000" dirty="0"/>
              <a:t>Consistency is key! Attendance, homework, effort!</a:t>
            </a: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6002983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207799-2066-4021-49E9-CAA19ECDB4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Keeping in contact with us">
            <a:extLst>
              <a:ext uri="{FF2B5EF4-FFF2-40B4-BE49-F238E27FC236}">
                <a16:creationId xmlns:a16="http://schemas.microsoft.com/office/drawing/2014/main" id="{303E8A65-3455-FB7C-E480-D0F1B21DC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631" y="136525"/>
            <a:ext cx="10515600" cy="1325563"/>
          </a:xfrm>
        </p:spPr>
        <p:txBody>
          <a:bodyPr/>
          <a:lstStyle/>
          <a:p>
            <a:r>
              <a:rPr lang="en-GB" b="1" dirty="0"/>
              <a:t>Keeping in contact with us</a:t>
            </a:r>
          </a:p>
        </p:txBody>
      </p:sp>
      <p:sp>
        <p:nvSpPr>
          <p:cNvPr id="5" name="TextBox 4" descr="We encourage open conversations with the school if you have a question or concern. Please be mindful that teaching staff do not necessarily have access during the day to their emails but will endeavour to respond within 48 hours&#10;&#10;Who to contact first?&#10;">
            <a:extLst>
              <a:ext uri="{FF2B5EF4-FFF2-40B4-BE49-F238E27FC236}">
                <a16:creationId xmlns:a16="http://schemas.microsoft.com/office/drawing/2014/main" id="{32396F88-2229-D972-FB7F-F844BCC7D92D}"/>
              </a:ext>
            </a:extLst>
          </p:cNvPr>
          <p:cNvSpPr txBox="1"/>
          <p:nvPr/>
        </p:nvSpPr>
        <p:spPr>
          <a:xfrm>
            <a:off x="303631" y="1366114"/>
            <a:ext cx="11584738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We encourage open conversations with the school if you have a question or concern. Please be mindful that teaching staff do not necessarily have access during the day to their emails but will endeavour to respond within 48 hours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Who to contact first?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/>
              <a:buChar char="q"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/>
              <a:buChar char="q"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C3B642-9055-7A35-2E33-9967A1D2A7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01041"/>
            <a:ext cx="12192000" cy="152281"/>
          </a:xfrm>
          <a:prstGeom prst="rect">
            <a:avLst/>
          </a:prstGeom>
        </p:spPr>
      </p:pic>
      <p:sp>
        <p:nvSpPr>
          <p:cNvPr id="4" name="Content Placeholder 2" descr="&#10;Form Tutor – first point of contact for most issues&#10;Head of Year– wellbeing, behaviour, settling in&#10;Subject Teacher – subject-specific queries&#10;Inclusion Team (via the school office in the first instance) – support for additional needs&#10;Absence &amp; medical Team – absence and medical issues&#10;School Office –admin, general enquiries&#10;">
            <a:extLst>
              <a:ext uri="{FF2B5EF4-FFF2-40B4-BE49-F238E27FC236}">
                <a16:creationId xmlns:a16="http://schemas.microsoft.com/office/drawing/2014/main" id="{DB9A90CD-35DC-3700-BD75-1E1034BF70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664" y="3341219"/>
            <a:ext cx="9948672" cy="2867558"/>
          </a:xfrm>
        </p:spPr>
        <p:txBody>
          <a:bodyPr>
            <a:normAutofit fontScale="92500" lnSpcReduction="20000"/>
          </a:bodyPr>
          <a:lstStyle/>
          <a:p>
            <a:endParaRPr sz="2400" dirty="0">
              <a:solidFill>
                <a:srgbClr val="002060"/>
              </a:solidFill>
            </a:endParaRPr>
          </a:p>
          <a:p>
            <a:r>
              <a:rPr sz="2400" dirty="0">
                <a:solidFill>
                  <a:srgbClr val="002060"/>
                </a:solidFill>
              </a:rPr>
              <a:t>Form Tutor – first point of contact for most issues</a:t>
            </a:r>
          </a:p>
          <a:p>
            <a:r>
              <a:rPr sz="2400" dirty="0">
                <a:solidFill>
                  <a:srgbClr val="002060"/>
                </a:solidFill>
              </a:rPr>
              <a:t>Head of Year– wellbeing, </a:t>
            </a:r>
            <a:r>
              <a:rPr sz="2400" dirty="0" err="1">
                <a:solidFill>
                  <a:srgbClr val="002060"/>
                </a:solidFill>
              </a:rPr>
              <a:t>behaviour</a:t>
            </a:r>
            <a:r>
              <a:rPr sz="2400" dirty="0">
                <a:solidFill>
                  <a:srgbClr val="002060"/>
                </a:solidFill>
              </a:rPr>
              <a:t>, settling in</a:t>
            </a:r>
          </a:p>
          <a:p>
            <a:r>
              <a:rPr sz="2400" dirty="0">
                <a:solidFill>
                  <a:srgbClr val="002060"/>
                </a:solidFill>
              </a:rPr>
              <a:t>Subject Teacher – subject-specific queries</a:t>
            </a:r>
          </a:p>
          <a:p>
            <a:r>
              <a:rPr lang="en-GB" sz="2400" dirty="0">
                <a:solidFill>
                  <a:srgbClr val="002060"/>
                </a:solidFill>
              </a:rPr>
              <a:t>Inclusion Team (via the school office in the first instance)</a:t>
            </a:r>
            <a:r>
              <a:rPr sz="2400" dirty="0">
                <a:solidFill>
                  <a:srgbClr val="002060"/>
                </a:solidFill>
              </a:rPr>
              <a:t> – support for additional needs</a:t>
            </a:r>
          </a:p>
          <a:p>
            <a:r>
              <a:rPr lang="en-GB" sz="2400" dirty="0">
                <a:solidFill>
                  <a:srgbClr val="002060"/>
                </a:solidFill>
              </a:rPr>
              <a:t>Absence &amp; medical Team – absence and medical issues</a:t>
            </a:r>
          </a:p>
          <a:p>
            <a:r>
              <a:rPr sz="2400" dirty="0">
                <a:solidFill>
                  <a:srgbClr val="002060"/>
                </a:solidFill>
              </a:rPr>
              <a:t>School Office –admin, general enquiries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6566EAEB-31CC-01A8-7C7D-313785BC73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48013" y="5486392"/>
            <a:ext cx="2943987" cy="109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771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6" name="Rectangle 165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9" name="Google Shape;159;p3" descr="Year 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5558489" cy="1325563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dirty="0"/>
              <a:t>Year 9</a:t>
            </a:r>
          </a:p>
        </p:txBody>
      </p:sp>
      <p:sp>
        <p:nvSpPr>
          <p:cNvPr id="168" name="Freeform: Shape 167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0" name="Google Shape;160;p3" descr="Tutor Time&#10;&#10;A rota of activities to support students with reading and life skills, also incorporating activities from Assemblies supporting the PSHE curriculum&#10;Pastoral and progress support/mentoring&#10;Communication between teachers / tutors / HOY&#10;Opportunities for students to enrol in the mentoring programme and develop their own leadership skills&#10;Weekly catch up with tutors&#10;"/>
          <p:cNvSpPr txBox="1">
            <a:spLocks noGrp="1"/>
          </p:cNvSpPr>
          <p:nvPr>
            <p:ph type="body" idx="1"/>
          </p:nvPr>
        </p:nvSpPr>
        <p:spPr>
          <a:xfrm>
            <a:off x="838199" y="1690688"/>
            <a:ext cx="5558489" cy="3661325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</a:pPr>
            <a:r>
              <a:rPr lang="en-GB" sz="1800" b="1" dirty="0">
                <a:latin typeface="Arial"/>
                <a:ea typeface="Arial"/>
                <a:cs typeface="Arial"/>
                <a:sym typeface="Arial"/>
              </a:rPr>
              <a:t>Tutor Time</a:t>
            </a:r>
            <a:endParaRPr lang="en-GB" sz="1800" dirty="0"/>
          </a:p>
          <a:p>
            <a:pPr marL="228600" lvl="0" indent="-76200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lang="en-GB" sz="1800" dirty="0">
              <a:latin typeface="Arial"/>
              <a:ea typeface="Arial"/>
              <a:cs typeface="Arial"/>
              <a:sym typeface="Arial"/>
            </a:endParaRPr>
          </a:p>
          <a:p>
            <a:pPr marL="228600" lvl="0" indent="-228600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1800" dirty="0">
                <a:latin typeface="Arial"/>
                <a:ea typeface="Arial"/>
                <a:cs typeface="Arial"/>
                <a:sym typeface="Arial"/>
              </a:rPr>
              <a:t>A rota of activities to support students with reading and life skills, also incorporating activities from Assemblies supporting the PSHE curriculum</a:t>
            </a:r>
            <a:endParaRPr lang="en-GB" sz="1800" dirty="0"/>
          </a:p>
          <a:p>
            <a:pPr marL="228600" lvl="0" indent="-228600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1800" dirty="0">
                <a:latin typeface="Arial"/>
                <a:ea typeface="Arial"/>
                <a:cs typeface="Arial"/>
                <a:sym typeface="Arial"/>
              </a:rPr>
              <a:t>Pastoral and progress support/mentoring</a:t>
            </a:r>
            <a:endParaRPr lang="en-GB" sz="1800" dirty="0"/>
          </a:p>
          <a:p>
            <a:pPr marL="228600" lvl="0" indent="-228600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1800" dirty="0">
                <a:latin typeface="Arial"/>
                <a:ea typeface="Arial"/>
                <a:cs typeface="Arial"/>
                <a:sym typeface="Arial"/>
              </a:rPr>
              <a:t>Communication between teachers / tutors / HOY</a:t>
            </a:r>
          </a:p>
          <a:p>
            <a:pPr marL="228600" lvl="0" indent="-228600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1800" dirty="0">
                <a:latin typeface="Arial"/>
                <a:cs typeface="Arial"/>
                <a:sym typeface="Arial"/>
              </a:rPr>
              <a:t>Opportunities for students to enrol in the mentoring programme and develop their own leadership skills</a:t>
            </a:r>
            <a:endParaRPr lang="en-GB" sz="1800" dirty="0"/>
          </a:p>
          <a:p>
            <a:pPr marL="228600" lvl="0" indent="-228600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1800" dirty="0">
                <a:latin typeface="Arial"/>
                <a:ea typeface="Arial"/>
                <a:cs typeface="Arial"/>
                <a:sym typeface="Arial"/>
              </a:rPr>
              <a:t>Weekly catch up with tutors</a:t>
            </a:r>
            <a:endParaRPr lang="en-GB" sz="1800" dirty="0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2" name="Block Arc 171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4" name="Freeform: Shape 173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Freeform: Shape 177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0" name="Arc 179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2" name="Freeform: Shape 181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1" name="Google Shape;161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705600"/>
            <a:ext cx="12192000" cy="15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6B68BAE0-3D2A-8ECB-44E0-561CA4D85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48013" y="5486392"/>
            <a:ext cx="2943987" cy="109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01F447-EEF7-48F5-AF73-7566EE7F6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 descr="Year 9 Tutor Programme">
            <a:extLst>
              <a:ext uri="{FF2B5EF4-FFF2-40B4-BE49-F238E27FC236}">
                <a16:creationId xmlns:a16="http://schemas.microsoft.com/office/drawing/2014/main" id="{BBD59C0B-D2C5-8CC0-FD05-62CB78BDA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31" y="-115854"/>
            <a:ext cx="10509504" cy="1076914"/>
          </a:xfrm>
        </p:spPr>
        <p:txBody>
          <a:bodyPr anchor="ctr">
            <a:normAutofit/>
          </a:bodyPr>
          <a:lstStyle/>
          <a:p>
            <a:r>
              <a:rPr lang="en-GB" sz="4000" dirty="0"/>
              <a:t>Year 9 Tutor Programme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2772" y="0"/>
            <a:ext cx="10506456" cy="191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F74EB5-E547-4FB4-95F5-BCC788F3C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1512994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" name="Content Placeholder 3" descr="A grid with details of year 9 tutor programme">
            <a:extLst>
              <a:ext uri="{FF2B5EF4-FFF2-40B4-BE49-F238E27FC236}">
                <a16:creationId xmlns:a16="http://schemas.microsoft.com/office/drawing/2014/main" id="{3E10A07F-E23A-0087-ECC6-413C452A0F6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0447990"/>
              </p:ext>
            </p:extLst>
          </p:nvPr>
        </p:nvGraphicFramePr>
        <p:xfrm>
          <a:off x="-1" y="611758"/>
          <a:ext cx="12191999" cy="6362097"/>
        </p:xfrm>
        <a:graphic>
          <a:graphicData uri="http://schemas.openxmlformats.org/drawingml/2006/table">
            <a:tbl>
              <a:tblPr firstRow="1" firstCol="1" bandRow="1"/>
              <a:tblGrid>
                <a:gridCol w="2085157">
                  <a:extLst>
                    <a:ext uri="{9D8B030D-6E8A-4147-A177-3AD203B41FA5}">
                      <a16:colId xmlns:a16="http://schemas.microsoft.com/office/drawing/2014/main" val="3897528012"/>
                    </a:ext>
                  </a:extLst>
                </a:gridCol>
                <a:gridCol w="4994562">
                  <a:extLst>
                    <a:ext uri="{9D8B030D-6E8A-4147-A177-3AD203B41FA5}">
                      <a16:colId xmlns:a16="http://schemas.microsoft.com/office/drawing/2014/main" val="3371949192"/>
                    </a:ext>
                  </a:extLst>
                </a:gridCol>
                <a:gridCol w="5112280">
                  <a:extLst>
                    <a:ext uri="{9D8B030D-6E8A-4147-A177-3AD203B41FA5}">
                      <a16:colId xmlns:a16="http://schemas.microsoft.com/office/drawing/2014/main" val="3853882230"/>
                    </a:ext>
                  </a:extLst>
                </a:gridCol>
              </a:tblGrid>
              <a:tr h="325566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b="1" i="0" u="none" strike="noStrike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Day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b="1" i="0" u="none" strike="noStrike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Focus Area</a:t>
                      </a:r>
                      <a:endParaRPr lang="en-GB" sz="2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b="1" i="0" u="none" strike="noStrike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Details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3347368"/>
                  </a:ext>
                </a:extLst>
              </a:tr>
              <a:tr h="1965150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i="0" u="none" strike="noStrike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Monday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Admin / SEAL Programme</a:t>
                      </a:r>
                    </a:p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i="0" u="none" strike="noStrike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Admin slides, updates, notices, uniform check, tools for learning check. </a:t>
                      </a:r>
                    </a:p>
                    <a:p>
                      <a:pPr marL="0" indent="0"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ClrTx/>
                        <a:buSzPts val="1200"/>
                        <a:buFont typeface="Arial" panose="020B0604020202020204" pitchFamily="34" charset="0"/>
                        <a:buNone/>
                        <a:tabLst>
                          <a:tab pos="457200" algn="l"/>
                        </a:tabLst>
                      </a:pPr>
                      <a:r>
                        <a:rPr lang="en-GB" sz="1200" b="0" i="0" u="none" strike="noStrike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Week 1 – Who’s in the Room?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47472" indent="-347472"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en-GB" sz="1200" b="0" i="0" u="none" strike="noStrike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Week 2 – What Do We Stand For?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47472" indent="-347472"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en-GB" sz="1200" b="0" i="0" u="none" strike="noStrike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Week 3 – Who Inspires Us?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47472" indent="-347472"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en-GB" sz="1200" b="0" i="0" u="none" strike="noStrike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Week 4 – Our Group Personality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47472" indent="-347472"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en-GB" sz="1200" b="0" i="0" u="none" strike="noStrike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Week 5 – Build the Board</a:t>
                      </a: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372250"/>
                  </a:ext>
                </a:extLst>
              </a:tr>
              <a:tr h="1628689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i="0" u="none" strike="noStrike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Tuesday</a:t>
                      </a:r>
                      <a:endParaRPr lang="en-GB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Tutor reading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Lord of the Flies 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 </a:t>
                      </a: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(William Golding)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 ​ 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Ethics of society / loss of innocence ​ </a:t>
                      </a:r>
                    </a:p>
                    <a:p>
                      <a:pPr rtl="0" fontAlgn="base"/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Curious Incident….  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 </a:t>
                      </a: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(Mark Haddon)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 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Difference / SEN / perspective </a:t>
                      </a:r>
                    </a:p>
                    <a:p>
                      <a:pPr rtl="0" fontAlgn="base"/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Flowers for Algernon 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 </a:t>
                      </a: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(Daniel Keys)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 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 relationships / intelligence /friendship​ </a:t>
                      </a:r>
                    </a:p>
                    <a:p>
                      <a:pPr rtl="0" fontAlgn="base"/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Other side of Truth 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 </a:t>
                      </a: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(Beverley Naidoo)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 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Tolerance / asylum / prejudice</a:t>
                      </a: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173642"/>
                  </a:ext>
                </a:extLst>
              </a:tr>
              <a:tr h="673934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i="0" u="none" strike="noStrike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Tutor reading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ClrTx/>
                        <a:buSzPts val="1200"/>
                        <a:buFont typeface="Arial" panose="020B0604020202020204" pitchFamily="34" charset="0"/>
                        <a:buNone/>
                        <a:tabLst>
                          <a:tab pos="457200" algn="l"/>
                        </a:tabLst>
                      </a:pP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8867962"/>
                  </a:ext>
                </a:extLst>
              </a:tr>
              <a:tr h="432822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i="0" u="none" strike="noStrike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Thursday</a:t>
                      </a:r>
                      <a:endParaRPr lang="en-GB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1" i="0" u="none" strike="noStrike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Assembly</a:t>
                      </a:r>
                      <a:endParaRPr lang="en-GB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1002616"/>
                  </a:ext>
                </a:extLst>
              </a:tr>
              <a:tr h="1335936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i="0" u="none" strike="noStrike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Friday</a:t>
                      </a:r>
                      <a:endParaRPr lang="en-GB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1" i="0" u="none" strike="noStrike" kern="100" dirty="0">
                          <a:effectLst/>
                          <a:latin typeface="Aptos" panose="020B0004020202020204" pitchFamily="34" charset="0"/>
                          <a:cs typeface="Times New Roman" panose="02020603050405020304" pitchFamily="18" charset="0"/>
                        </a:rPr>
                        <a:t>Values/ Careers &amp; Aspirations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Unifrog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tasks, employer spotlight videos, CV building, career paths, </a:t>
                      </a:r>
                      <a:r>
                        <a:rPr lang="en-GB" sz="12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PiXL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 </a:t>
                      </a:r>
                      <a:endParaRPr lang="en-GB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12" marR="11112" marT="11112" marB="1111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9278462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61ACDC98-0311-6F83-5B80-23CF291C8D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6382"/>
          <a:stretch/>
        </p:blipFill>
        <p:spPr>
          <a:xfrm>
            <a:off x="0" y="10172113"/>
            <a:ext cx="12234829" cy="157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6583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5" descr="Year 9 Tutors"/>
          <p:cNvSpPr txBox="1">
            <a:spLocks noGrp="1"/>
          </p:cNvSpPr>
          <p:nvPr>
            <p:ph type="title"/>
          </p:nvPr>
        </p:nvSpPr>
        <p:spPr>
          <a:xfrm>
            <a:off x="323088" y="3441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dirty="0"/>
              <a:t>Year 9 Tutors</a:t>
            </a:r>
            <a:endParaRPr dirty="0"/>
          </a:p>
        </p:txBody>
      </p:sp>
      <p:sp>
        <p:nvSpPr>
          <p:cNvPr id="175" name="Google Shape;175;p5" descr="9A – Mr Khan – am.khan@maidenerleghtrust.org&#10;&#10;&#10;9B – Mr Kafroshi – j.kafroshi@maidenerleghtrust.org&#10;&#10;&#10;9C – Mrs Lategan – k.lategan@maidenerleghtrust.org&#10;"/>
          <p:cNvSpPr txBox="1">
            <a:spLocks noGrp="1"/>
          </p:cNvSpPr>
          <p:nvPr>
            <p:ph type="body" idx="1"/>
          </p:nvPr>
        </p:nvSpPr>
        <p:spPr>
          <a:xfrm>
            <a:off x="590582" y="1707182"/>
            <a:ext cx="11010836" cy="4347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>
              <a:spcBef>
                <a:spcPts val="0"/>
              </a:spcBef>
              <a:buClr>
                <a:schemeClr val="dk1"/>
              </a:buClr>
              <a:buSzPts val="28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9A – Mr Khan – </a:t>
            </a:r>
            <a:r>
              <a:rPr lang="en-GB" dirty="0">
                <a:latin typeface="Arial"/>
                <a:ea typeface="Arial"/>
                <a:cs typeface="Arial"/>
                <a:sym typeface="Arial"/>
                <a:hlinkClick r:id="rId3"/>
              </a:rPr>
              <a:t>am.khan@maidenerleghtrust.org</a:t>
            </a:r>
            <a:endParaRPr lang="en-GB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>
              <a:spcBef>
                <a:spcPts val="0"/>
              </a:spcBef>
              <a:buClr>
                <a:schemeClr val="dk1"/>
              </a:buClr>
              <a:buSzPts val="2800"/>
              <a:buNone/>
            </a:pPr>
            <a:endParaRPr lang="en-GB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>
              <a:spcBef>
                <a:spcPts val="0"/>
              </a:spcBef>
              <a:buClr>
                <a:schemeClr val="dk1"/>
              </a:buClr>
              <a:buSzPts val="2800"/>
              <a:buNone/>
            </a:pPr>
            <a:endParaRPr lang="en-GB" dirty="0">
              <a:latin typeface="Arial"/>
              <a:cs typeface="Arial"/>
              <a:sym typeface="Arial"/>
            </a:endParaRPr>
          </a:p>
          <a:p>
            <a:pPr marL="0" lvl="0" indent="0">
              <a:spcBef>
                <a:spcPts val="0"/>
              </a:spcBef>
              <a:buClr>
                <a:schemeClr val="dk1"/>
              </a:buClr>
              <a:buSzPts val="2800"/>
              <a:buNone/>
            </a:pPr>
            <a:r>
              <a:rPr lang="en-GB" dirty="0">
                <a:latin typeface="Arial"/>
                <a:cs typeface="Arial"/>
                <a:sym typeface="Arial"/>
              </a:rPr>
              <a:t>9B – Mr </a:t>
            </a:r>
            <a:r>
              <a:rPr lang="en-GB" dirty="0" err="1">
                <a:latin typeface="Arial"/>
                <a:cs typeface="Arial"/>
                <a:sym typeface="Arial"/>
              </a:rPr>
              <a:t>Kafroshi</a:t>
            </a:r>
            <a:r>
              <a:rPr lang="en-GB" dirty="0">
                <a:latin typeface="Arial"/>
                <a:cs typeface="Arial"/>
                <a:sym typeface="Arial"/>
              </a:rPr>
              <a:t> – </a:t>
            </a:r>
            <a:r>
              <a:rPr lang="en-GB" dirty="0">
                <a:latin typeface="Arial"/>
                <a:cs typeface="Arial"/>
                <a:sym typeface="Arial"/>
                <a:hlinkClick r:id="rId4"/>
              </a:rPr>
              <a:t>j.kafroshi@maidenerleghtrust.org</a:t>
            </a:r>
            <a:endParaRPr lang="en-GB" dirty="0">
              <a:latin typeface="Arial"/>
              <a:cs typeface="Arial"/>
              <a:sym typeface="Arial"/>
            </a:endParaRPr>
          </a:p>
          <a:p>
            <a:pPr marL="0" lvl="0" indent="0">
              <a:spcBef>
                <a:spcPts val="0"/>
              </a:spcBef>
              <a:buClr>
                <a:schemeClr val="dk1"/>
              </a:buClr>
              <a:buSzPts val="2800"/>
              <a:buNone/>
            </a:pPr>
            <a:endParaRPr lang="en-GB" dirty="0">
              <a:latin typeface="Arial"/>
              <a:cs typeface="Arial"/>
              <a:sym typeface="Arial"/>
            </a:endParaRPr>
          </a:p>
          <a:p>
            <a:pPr marL="0" lvl="0" indent="0">
              <a:spcBef>
                <a:spcPts val="0"/>
              </a:spcBef>
              <a:buClr>
                <a:schemeClr val="dk1"/>
              </a:buClr>
              <a:buSzPts val="2800"/>
              <a:buNone/>
            </a:pPr>
            <a:endParaRPr lang="en-GB" dirty="0">
              <a:latin typeface="Arial"/>
              <a:cs typeface="Arial"/>
              <a:sym typeface="Arial"/>
            </a:endParaRPr>
          </a:p>
          <a:p>
            <a:pPr marL="0" lvl="0" indent="0">
              <a:spcBef>
                <a:spcPts val="0"/>
              </a:spcBef>
              <a:buClr>
                <a:schemeClr val="dk1"/>
              </a:buClr>
              <a:buSzPts val="2800"/>
              <a:buNone/>
            </a:pPr>
            <a:r>
              <a:rPr lang="en-GB" dirty="0">
                <a:latin typeface="Arial"/>
                <a:cs typeface="Arial"/>
                <a:sym typeface="Arial"/>
              </a:rPr>
              <a:t>9C – Mrs Lategan – </a:t>
            </a:r>
            <a:r>
              <a:rPr lang="en-GB" dirty="0">
                <a:latin typeface="Arial"/>
                <a:cs typeface="Arial"/>
                <a:sym typeface="Arial"/>
                <a:hlinkClick r:id="rId5"/>
              </a:rPr>
              <a:t>k.lategan@maidenerleghtrust.org</a:t>
            </a:r>
            <a:endParaRPr lang="en-GB" dirty="0">
              <a:latin typeface="Arial"/>
              <a:cs typeface="Arial"/>
              <a:sym typeface="Arial"/>
            </a:endParaRPr>
          </a:p>
          <a:p>
            <a:pPr marL="0" lvl="0" indent="0">
              <a:spcBef>
                <a:spcPts val="0"/>
              </a:spcBef>
              <a:buClr>
                <a:schemeClr val="dk1"/>
              </a:buClr>
              <a:buSzPts val="2800"/>
              <a:buNone/>
            </a:pPr>
            <a:endParaRPr lang="en-GB" dirty="0">
              <a:latin typeface="Arial"/>
              <a:cs typeface="Arial"/>
              <a:sym typeface="Arial"/>
            </a:endParaRPr>
          </a:p>
          <a:p>
            <a:pPr marL="0" lvl="0" indent="0">
              <a:spcBef>
                <a:spcPts val="0"/>
              </a:spcBef>
              <a:buClr>
                <a:schemeClr val="dk1"/>
              </a:buClr>
              <a:buSzPts val="2800"/>
              <a:buNone/>
            </a:pPr>
            <a:endParaRPr lang="en-GB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sz="280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6" name="Google Shape;176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6725478"/>
            <a:ext cx="12192000" cy="15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CEA6B17-A3FA-2885-EB8B-FF199AD7E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96382"/>
          <a:stretch/>
        </p:blipFill>
        <p:spPr>
          <a:xfrm>
            <a:off x="-42829" y="6700780"/>
            <a:ext cx="12234829" cy="1572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60B787-097F-AEB1-51D4-0B9922BDF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3088" y="5184068"/>
            <a:ext cx="3322872" cy="1517262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2E916D40-E720-D0DB-2465-1CF32A8CBE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48749" y="5400500"/>
            <a:ext cx="2943987" cy="109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377">
          <a:extLst>
            <a:ext uri="{FF2B5EF4-FFF2-40B4-BE49-F238E27FC236}">
              <a16:creationId xmlns:a16="http://schemas.microsoft.com/office/drawing/2014/main" id="{9A55C3C3-9169-0E30-6C9E-B43B65916F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4" name="Rectangle 383">
            <a:extLst>
              <a:ext uri="{FF2B5EF4-FFF2-40B4-BE49-F238E27FC236}">
                <a16:creationId xmlns:a16="http://schemas.microsoft.com/office/drawing/2014/main" id="{5EF17487-C386-4F99-B5EB-4FD3DF423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6" name="Freeform: Shape 385">
            <a:extLst>
              <a:ext uri="{FF2B5EF4-FFF2-40B4-BE49-F238E27FC236}">
                <a16:creationId xmlns:a16="http://schemas.microsoft.com/office/drawing/2014/main" id="{A0DE92DF-4769-4DE9-93FD-EE312718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Title 4" descr="Communication &amp; Partnership">
            <a:extLst>
              <a:ext uri="{FF2B5EF4-FFF2-40B4-BE49-F238E27FC236}">
                <a16:creationId xmlns:a16="http://schemas.microsoft.com/office/drawing/2014/main" id="{B1224C1A-F295-CE62-06D7-3133F9D6C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824" y="643467"/>
            <a:ext cx="4772975" cy="1800526"/>
          </a:xfrm>
        </p:spPr>
        <p:txBody>
          <a:bodyPr>
            <a:normAutofit/>
          </a:bodyPr>
          <a:lstStyle/>
          <a:p>
            <a:r>
              <a:rPr lang="en-GB" dirty="0"/>
              <a:t>Communication &amp; Partnership</a:t>
            </a:r>
          </a:p>
        </p:txBody>
      </p:sp>
      <p:sp>
        <p:nvSpPr>
          <p:cNvPr id="379" name="Google Shape;379;g138e3eea24f_0_186" descr="How can you support you student and the school?&#10;&#10;Ask about taster lessons and subjects.&#10;Attending Parents’ Evening and Options Evening.&#10;Support revision ahead of PPEs.&#10;">
            <a:extLst>
              <a:ext uri="{FF2B5EF4-FFF2-40B4-BE49-F238E27FC236}">
                <a16:creationId xmlns:a16="http://schemas.microsoft.com/office/drawing/2014/main" id="{E732CA5F-0DB6-F7EA-2FDC-7F8ADCD0ADB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246824" y="2623381"/>
            <a:ext cx="4772974" cy="3553581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 dirty="0"/>
              <a:t>How can you support you student and the school?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lang="en-GB" dirty="0"/>
          </a:p>
          <a:p>
            <a:pPr marL="228600" lvl="0" indent="-2286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Ask about taster lessons and subjects.</a:t>
            </a:r>
          </a:p>
          <a:p>
            <a:pPr marL="228600" lvl="0" indent="-2286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Attending Parents’ Evening and Options Evening.</a:t>
            </a:r>
          </a:p>
          <a:p>
            <a:pPr marL="228600" lvl="0" indent="-2286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Support revision ahead of PPEs.</a:t>
            </a:r>
          </a:p>
          <a:p>
            <a:pPr marL="228600" lvl="0" indent="-50800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0E2336E-3DC2-7F6F-85C5-8E70A907D2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6382"/>
          <a:stretch/>
        </p:blipFill>
        <p:spPr>
          <a:xfrm>
            <a:off x="-1" y="6677598"/>
            <a:ext cx="14045581" cy="180402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1E42A474-8033-D3E4-80EA-343FD1362D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00211" y="4233605"/>
            <a:ext cx="3848322" cy="143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75964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853B03-53DA-BDA7-B608-3D373368C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Class Charts ">
            <a:extLst>
              <a:ext uri="{FF2B5EF4-FFF2-40B4-BE49-F238E27FC236}">
                <a16:creationId xmlns:a16="http://schemas.microsoft.com/office/drawing/2014/main" id="{26D71736-B27F-00B1-101F-B8BA2025E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Class Charts </a:t>
            </a:r>
          </a:p>
        </p:txBody>
      </p:sp>
      <p:pic>
        <p:nvPicPr>
          <p:cNvPr id="4" name="Content Placeholder 3" descr="ClassCharts Parents on the App Store">
            <a:extLst>
              <a:ext uri="{FF2B5EF4-FFF2-40B4-BE49-F238E27FC236}">
                <a16:creationId xmlns:a16="http://schemas.microsoft.com/office/drawing/2014/main" id="{2CBA9E9B-E816-E9D7-FA2A-6243D3541A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30677" t="11936" r="30279" b="12202"/>
          <a:stretch>
            <a:fillRect/>
          </a:stretch>
        </p:blipFill>
        <p:spPr>
          <a:xfrm>
            <a:off x="8210117" y="359352"/>
            <a:ext cx="2866784" cy="2781476"/>
          </a:xfrm>
          <a:prstGeom prst="rect">
            <a:avLst/>
          </a:prstGeom>
        </p:spPr>
      </p:pic>
      <p:sp>
        <p:nvSpPr>
          <p:cNvPr id="5" name="TextBox 4" descr="Vital information for you to support your child's education &#10;&#10;Positive and negative points &#10;&#10;Organisation (homework tasks)&#10;&#10;Absence reporting &#10;&#10; 88.4% parental engagement currently&#10;">
            <a:extLst>
              <a:ext uri="{FF2B5EF4-FFF2-40B4-BE49-F238E27FC236}">
                <a16:creationId xmlns:a16="http://schemas.microsoft.com/office/drawing/2014/main" id="{288E9B97-8C1C-1EB0-E99E-8C02AD7C3015}"/>
              </a:ext>
            </a:extLst>
          </p:cNvPr>
          <p:cNvSpPr txBox="1"/>
          <p:nvPr/>
        </p:nvSpPr>
        <p:spPr>
          <a:xfrm>
            <a:off x="449935" y="1827861"/>
            <a:ext cx="5455465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/>
              <a:buChar char="q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Vital information for you to support your child's education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/>
              <a:buChar char="q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Positive and negative points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/>
              <a:buChar char="q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Organisation (homework tasks)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/>
              <a:buChar char="q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Absence reporting 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/>
              <a:buChar char="q"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/>
              <a:buChar char="q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88.4% parental engagement currently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/>
              <a:buChar char="q"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EE51C1-C724-EE24-ED53-4CF0F726D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701041"/>
            <a:ext cx="12192000" cy="152281"/>
          </a:xfrm>
          <a:prstGeom prst="rect">
            <a:avLst/>
          </a:prstGeom>
        </p:spPr>
      </p:pic>
      <p:sp>
        <p:nvSpPr>
          <p:cNvPr id="6" name="Rectangle 5" descr="If you are having issues onboarding, then please let us know and we can help! &#10;">
            <a:extLst>
              <a:ext uri="{FF2B5EF4-FFF2-40B4-BE49-F238E27FC236}">
                <a16:creationId xmlns:a16="http://schemas.microsoft.com/office/drawing/2014/main" id="{26CD5CE1-5D7F-CEF4-BD1F-0178170CC792}"/>
              </a:ext>
            </a:extLst>
          </p:cNvPr>
          <p:cNvSpPr/>
          <p:nvPr/>
        </p:nvSpPr>
        <p:spPr>
          <a:xfrm>
            <a:off x="6188609" y="4440874"/>
            <a:ext cx="5553456" cy="96012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If you are having issues onboarding, then please let us know and we can help! 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B94004F2-077A-1627-CC9A-EF70BC0E74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48013" y="5486392"/>
            <a:ext cx="2943987" cy="109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3224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Attendance ">
            <a:extLst>
              <a:ext uri="{FF2B5EF4-FFF2-40B4-BE49-F238E27FC236}">
                <a16:creationId xmlns:a16="http://schemas.microsoft.com/office/drawing/2014/main" id="{BB052D83-E084-4B2B-B408-94C6208C0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45" y="0"/>
            <a:ext cx="8543925" cy="1325563"/>
          </a:xfrm>
        </p:spPr>
        <p:txBody>
          <a:bodyPr/>
          <a:lstStyle/>
          <a:p>
            <a:r>
              <a:rPr lang="en-GB" b="1" dirty="0"/>
              <a:t>Attendance</a:t>
            </a:r>
            <a:r>
              <a:rPr lang="en-GB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4E435E-B65B-59F9-F350-864451CC6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6382"/>
          <a:stretch/>
        </p:blipFill>
        <p:spPr>
          <a:xfrm>
            <a:off x="-42829" y="6700780"/>
            <a:ext cx="12234829" cy="157220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A523C60-9C09-4B6A-8046-CC6CC0DFFA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200640" y="5829578"/>
            <a:ext cx="1792096" cy="667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 descr="A grid with details of how non attendance effect learning">
            <a:extLst>
              <a:ext uri="{FF2B5EF4-FFF2-40B4-BE49-F238E27FC236}">
                <a16:creationId xmlns:a16="http://schemas.microsoft.com/office/drawing/2014/main" id="{6FDD3F27-57CB-B7C3-EA38-E44B8F0B06FA}"/>
              </a:ext>
            </a:extLst>
          </p:cNvPr>
          <p:cNvGrpSpPr/>
          <p:nvPr/>
        </p:nvGrpSpPr>
        <p:grpSpPr>
          <a:xfrm>
            <a:off x="369824" y="1175037"/>
            <a:ext cx="7752080" cy="4354489"/>
            <a:chOff x="4064000" y="964725"/>
            <a:chExt cx="7752080" cy="4354489"/>
          </a:xfrm>
        </p:grpSpPr>
        <p:pic>
          <p:nvPicPr>
            <p:cNvPr id="1026" name="Picture 2" descr="Langley Mill Academy - Attendance">
              <a:extLst>
                <a:ext uri="{FF2B5EF4-FFF2-40B4-BE49-F238E27FC236}">
                  <a16:creationId xmlns:a16="http://schemas.microsoft.com/office/drawing/2014/main" id="{46076677-4C8F-C1E4-48C7-FC2F9687D17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4000" y="964725"/>
              <a:ext cx="7752080" cy="43544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EA72C19-995E-84AB-CD63-F01CE73AB0F0}"/>
                </a:ext>
              </a:extLst>
            </p:cNvPr>
            <p:cNvSpPr/>
            <p:nvPr/>
          </p:nvSpPr>
          <p:spPr>
            <a:xfrm>
              <a:off x="10872216" y="964725"/>
              <a:ext cx="943864" cy="92503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Rectangle 8" descr="Current Y9 attendance: &#10;95%&#10;">
            <a:extLst>
              <a:ext uri="{FF2B5EF4-FFF2-40B4-BE49-F238E27FC236}">
                <a16:creationId xmlns:a16="http://schemas.microsoft.com/office/drawing/2014/main" id="{317B1785-6940-6EC3-C0AA-6EA706E52EBE}"/>
              </a:ext>
            </a:extLst>
          </p:cNvPr>
          <p:cNvSpPr/>
          <p:nvPr/>
        </p:nvSpPr>
        <p:spPr>
          <a:xfrm>
            <a:off x="8831270" y="833091"/>
            <a:ext cx="2781610" cy="275539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Current Y9 attendance: </a:t>
            </a:r>
          </a:p>
          <a:p>
            <a:pPr algn="ctr"/>
            <a:r>
              <a:rPr lang="en-GB" sz="2000" b="1" dirty="0"/>
              <a:t>95%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15616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138e3eea24f_0_147" descr="Teaching and Learning at MECE "/>
          <p:cNvSpPr txBox="1">
            <a:spLocks noGrp="1"/>
          </p:cNvSpPr>
          <p:nvPr>
            <p:ph type="ctrTitle"/>
          </p:nvPr>
        </p:nvSpPr>
        <p:spPr>
          <a:xfrm>
            <a:off x="1524000" y="205962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 dirty="0"/>
              <a:t>Teaching and Learning at MECE </a:t>
            </a:r>
            <a:endParaRPr dirty="0"/>
          </a:p>
        </p:txBody>
      </p:sp>
      <p:pic>
        <p:nvPicPr>
          <p:cNvPr id="335" name="Google Shape;335;g138e3eea24f_0_1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1875" y="6709413"/>
            <a:ext cx="11887200" cy="1485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Google Shape;340;g138e3eea24f_0_15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63760" y="169038"/>
            <a:ext cx="2238247" cy="1023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g138e3eea24f_0_15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96382"/>
          <a:stretch/>
        </p:blipFill>
        <p:spPr>
          <a:xfrm>
            <a:off x="-42829" y="6700780"/>
            <a:ext cx="12234830" cy="157219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g138e3eea24f_0_152" descr="The science behind learning &#10;"/>
          <p:cNvSpPr/>
          <p:nvPr/>
        </p:nvSpPr>
        <p:spPr>
          <a:xfrm>
            <a:off x="538479" y="545707"/>
            <a:ext cx="8510400" cy="1023900"/>
          </a:xfrm>
          <a:prstGeom prst="rect">
            <a:avLst/>
          </a:prstGeom>
          <a:gradFill>
            <a:gsLst>
              <a:gs pos="0">
                <a:srgbClr val="A6B6DE"/>
              </a:gs>
              <a:gs pos="50000">
                <a:srgbClr val="98AAD9"/>
              </a:gs>
              <a:gs pos="100000">
                <a:srgbClr val="859CD7"/>
              </a:gs>
            </a:gsLst>
            <a:lin ang="5400012" scaled="0"/>
          </a:gradFill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science behind learning </a:t>
            </a:r>
            <a:endParaRPr dirty="0"/>
          </a:p>
        </p:txBody>
      </p:sp>
      <p:pic>
        <p:nvPicPr>
          <p:cNvPr id="343" name="Google Shape;343;g138e3eea24f_0_152" descr="A diagram of a working memory&#10;&#10;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206297" y="2261637"/>
            <a:ext cx="6795711" cy="3500537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Google Shape;344;g138e3eea24f_0_152"/>
          <p:cNvSpPr txBox="1"/>
          <p:nvPr/>
        </p:nvSpPr>
        <p:spPr>
          <a:xfrm>
            <a:off x="5329238" y="2727800"/>
            <a:ext cx="1123200" cy="3693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Attention</a:t>
            </a:r>
            <a:endParaRPr/>
          </a:p>
        </p:txBody>
      </p:sp>
      <p:sp>
        <p:nvSpPr>
          <p:cNvPr id="345" name="Google Shape;345;g138e3eea24f_0_152"/>
          <p:cNvSpPr txBox="1"/>
          <p:nvPr/>
        </p:nvSpPr>
        <p:spPr>
          <a:xfrm>
            <a:off x="7476134" y="2404634"/>
            <a:ext cx="1572900" cy="6465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Working Memory</a:t>
            </a:r>
            <a:endParaRPr/>
          </a:p>
        </p:txBody>
      </p:sp>
      <p:sp>
        <p:nvSpPr>
          <p:cNvPr id="346" name="Google Shape;346;g138e3eea24f_0_152"/>
          <p:cNvSpPr txBox="1"/>
          <p:nvPr/>
        </p:nvSpPr>
        <p:spPr>
          <a:xfrm>
            <a:off x="10429137" y="2409180"/>
            <a:ext cx="1572900" cy="6465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Long term memory</a:t>
            </a:r>
            <a:endParaRPr/>
          </a:p>
        </p:txBody>
      </p:sp>
      <p:sp>
        <p:nvSpPr>
          <p:cNvPr id="347" name="Google Shape;347;g138e3eea24f_0_152" descr="Attention – keeping our learning environment distraction free, eg tools for learning, quiet work&#10;Working memory – is very limited! Use our exercise books to make helpful notes and off-load our working memory, exercise books live at home&#10;Long term memory – is the key! Practice and contextualising learning are crucial both in school and at home, using knowledge organisers&#10;"/>
          <p:cNvSpPr txBox="1"/>
          <p:nvPr/>
        </p:nvSpPr>
        <p:spPr>
          <a:xfrm>
            <a:off x="210588" y="2434242"/>
            <a:ext cx="4761600" cy="411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514350" marR="0" lvl="0" indent="-52578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/>
            </a:pPr>
            <a:r>
              <a:rPr lang="en-GB" sz="2400" b="1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Attention</a:t>
            </a:r>
            <a:r>
              <a:rPr lang="en-GB" sz="2400" b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keeping our learning environment distraction free, </a:t>
            </a:r>
            <a:r>
              <a:rPr lang="en-GB" sz="2400" b="0" u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eg</a:t>
            </a:r>
            <a:r>
              <a:rPr lang="en-GB" sz="2400" b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 b="0" i="1" u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tools for learning</a:t>
            </a:r>
            <a:r>
              <a:rPr lang="en-GB" sz="2400" b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quiet work</a:t>
            </a:r>
            <a:endParaRPr dirty="0"/>
          </a:p>
          <a:p>
            <a:pPr marL="514350" marR="0" lvl="0" indent="-52578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/>
            </a:pPr>
            <a:r>
              <a:rPr lang="en-GB" sz="2400" b="1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Working memory </a:t>
            </a:r>
            <a:r>
              <a:rPr lang="en-GB" sz="2400" b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is very limited! Use our exercise books to make helpful notes and off-load our working memory, </a:t>
            </a:r>
            <a:r>
              <a:rPr lang="en-GB" sz="2400" b="0" i="1" u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exercise books live at home</a:t>
            </a:r>
            <a:endParaRPr dirty="0"/>
          </a:p>
          <a:p>
            <a:pPr marL="514350" marR="0" lvl="0" indent="-52578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/>
            </a:pPr>
            <a:r>
              <a:rPr lang="en-GB" sz="2400" b="1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Long term memory </a:t>
            </a:r>
            <a:r>
              <a:rPr lang="en-GB" sz="2400" b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is the key! Practice and contextualising learning are crucial both in school </a:t>
            </a:r>
            <a:r>
              <a:rPr lang="en-GB" sz="2400" b="0" i="1" u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and at home, using knowledge organisers</a:t>
            </a:r>
            <a:endParaRPr dirty="0"/>
          </a:p>
        </p:txBody>
      </p:sp>
      <p:sp>
        <p:nvSpPr>
          <p:cNvPr id="348" name="Google Shape;348;g138e3eea24f_0_152" descr="https://www.youtube.com/watch?v=zPNwWK7T39k &#10;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5329238" y="6228337"/>
            <a:ext cx="5131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https://www.youtube.com/watch?v=zPNwWK7T39k</a:t>
            </a: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138e3eea24f_0_164" descr="Improving your long term memory "/>
          <p:cNvSpPr txBox="1">
            <a:spLocks noGrp="1"/>
          </p:cNvSpPr>
          <p:nvPr>
            <p:ph type="title"/>
          </p:nvPr>
        </p:nvSpPr>
        <p:spPr>
          <a:xfrm>
            <a:off x="707572" y="271819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dirty="0"/>
              <a:t>Improving your long term memory </a:t>
            </a:r>
            <a:endParaRPr dirty="0"/>
          </a:p>
        </p:txBody>
      </p:sp>
      <p:pic>
        <p:nvPicPr>
          <p:cNvPr id="354" name="Google Shape;354;g138e3eea24f_0_164" descr="Growth Mindset - Writing Commons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95578" y="2114874"/>
            <a:ext cx="5066700" cy="4351200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g138e3eea24f_0_164" descr="Growth Mindset &#10;"/>
          <p:cNvSpPr txBox="1">
            <a:spLocks noGrp="1"/>
          </p:cNvSpPr>
          <p:nvPr>
            <p:ph type="body" idx="4294967295"/>
          </p:nvPr>
        </p:nvSpPr>
        <p:spPr>
          <a:xfrm>
            <a:off x="968828" y="1454853"/>
            <a:ext cx="3681600" cy="527100"/>
          </a:xfrm>
          <a:prstGeom prst="rect">
            <a:avLst/>
          </a:prstGeom>
          <a:gradFill>
            <a:gsLst>
              <a:gs pos="0">
                <a:srgbClr val="70A5DA"/>
              </a:gs>
              <a:gs pos="50000">
                <a:srgbClr val="539BDB"/>
              </a:gs>
              <a:gs pos="100000">
                <a:srgbClr val="4288C8"/>
              </a:gs>
            </a:gsLst>
            <a:lin ang="5400012" scaled="0"/>
          </a:gradFill>
          <a:ln w="9525" cap="flat" cmpd="sng">
            <a:solidFill>
              <a:schemeClr val="accent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GB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Growth Mindset </a:t>
            </a:r>
            <a:endParaRPr dirty="0"/>
          </a:p>
        </p:txBody>
      </p:sp>
      <p:sp>
        <p:nvSpPr>
          <p:cNvPr id="356" name="Google Shape;356;g138e3eea24f_0_164" descr="Metacognition"/>
          <p:cNvSpPr txBox="1">
            <a:spLocks noGrp="1"/>
          </p:cNvSpPr>
          <p:nvPr>
            <p:ph type="body" idx="4294967295"/>
          </p:nvPr>
        </p:nvSpPr>
        <p:spPr>
          <a:xfrm>
            <a:off x="6621512" y="1454853"/>
            <a:ext cx="3758700" cy="553200"/>
          </a:xfrm>
          <a:prstGeom prst="rect">
            <a:avLst/>
          </a:prstGeom>
          <a:gradFill>
            <a:gsLst>
              <a:gs pos="0">
                <a:srgbClr val="70A5DA"/>
              </a:gs>
              <a:gs pos="50000">
                <a:srgbClr val="539BDB"/>
              </a:gs>
              <a:gs pos="100000">
                <a:srgbClr val="4288C8"/>
              </a:gs>
            </a:gsLst>
            <a:lin ang="5400012" scaled="0"/>
          </a:gradFill>
          <a:ln w="9525" cap="flat" cmpd="sng">
            <a:solidFill>
              <a:schemeClr val="accent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GB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Metacognition </a:t>
            </a:r>
            <a:endParaRPr dirty="0"/>
          </a:p>
        </p:txBody>
      </p:sp>
      <p:pic>
        <p:nvPicPr>
          <p:cNvPr id="357" name="Google Shape;357;g138e3eea24f_0_164" descr="A diagram of metacognition cycle&#10;&#10;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6529723" y="2114874"/>
            <a:ext cx="5157900" cy="433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B259527-4951-4213-3FC2-FC7E97701D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6382"/>
          <a:stretch/>
        </p:blipFill>
        <p:spPr>
          <a:xfrm>
            <a:off x="-42829" y="6700780"/>
            <a:ext cx="12234829" cy="15722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9" name="Rectangle 368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62" name="Google Shape;362;g138e3eea24f_0_172" descr="Learning at home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dirty="0">
                <a:latin typeface="Calibri"/>
                <a:ea typeface="Calibri"/>
                <a:cs typeface="Calibri"/>
                <a:sym typeface="Calibri"/>
              </a:rPr>
              <a:t>Learning at home</a:t>
            </a:r>
            <a:endParaRPr lang="en-GB" dirty="0"/>
          </a:p>
        </p:txBody>
      </p:sp>
      <p:sp>
        <p:nvSpPr>
          <p:cNvPr id="363" name="Google Shape;363;g138e3eea24f_0_172" descr="Why? &#10;Embedding homework habits is crucial for success at KS4 &#10;Homework habits are good for general life skills of organisation, accountability and independence &#10;The time to work and think independently helps embed information into the long-term memory &#10;Spaced practice is important to improve long term memory &#10;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393361" cy="4351338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2000" dirty="0"/>
              <a:t>Why? </a:t>
            </a:r>
          </a:p>
          <a:p>
            <a:pPr marL="228600" lvl="0" indent="-228600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2000" dirty="0"/>
              <a:t>Embedding homework habits is crucial for success at KS4 </a:t>
            </a:r>
          </a:p>
          <a:p>
            <a:pPr marL="228600" lvl="0" indent="-228600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2000" dirty="0"/>
              <a:t>Homework habits are good for general life skills of organisation, accountability and independence </a:t>
            </a:r>
          </a:p>
          <a:p>
            <a:pPr marL="228600" lvl="0" indent="-228600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2000" dirty="0"/>
              <a:t>The time to work and think independently helps embed information into the long-term memory </a:t>
            </a:r>
          </a:p>
          <a:p>
            <a:pPr marL="228600" lvl="0" indent="-228600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2000" dirty="0"/>
              <a:t>Spaced practice is important to improve long term memory </a:t>
            </a:r>
          </a:p>
        </p:txBody>
      </p:sp>
      <p:pic>
        <p:nvPicPr>
          <p:cNvPr id="364" name="Google Shape;364;g138e3eea24f_0_172" descr="Teenager doing homework"/>
          <p:cNvPicPr preferRelativeResize="0"/>
          <p:nvPr/>
        </p:nvPicPr>
        <p:blipFill rotWithShape="1">
          <a:blip r:embed="rId3"/>
          <a:srcRect l="12251" r="20997" b="-2"/>
          <a:stretch>
            <a:fillRect/>
          </a:stretch>
        </p:blipFill>
        <p:spPr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</p:spPr>
      </p:pic>
      <p:sp>
        <p:nvSpPr>
          <p:cNvPr id="371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3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8A1274-BA27-7BD1-AA7E-0D380E0B98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6382"/>
          <a:stretch/>
        </p:blipFill>
        <p:spPr>
          <a:xfrm>
            <a:off x="-42829" y="6700780"/>
            <a:ext cx="12234829" cy="15722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8" name="Rectangle 377">
            <a:extLst>
              <a:ext uri="{FF2B5EF4-FFF2-40B4-BE49-F238E27FC236}">
                <a16:creationId xmlns:a16="http://schemas.microsoft.com/office/drawing/2014/main" id="{EB708185-20C0-40F2-8F2D-8EB9E34B3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0" name="Group 379">
            <a:extLst>
              <a:ext uri="{FF2B5EF4-FFF2-40B4-BE49-F238E27FC236}">
                <a16:creationId xmlns:a16="http://schemas.microsoft.com/office/drawing/2014/main" id="{19A6B5CE-CB1D-48EE-8B43-E952235C8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381" name="Rectangle 380">
              <a:extLst>
                <a:ext uri="{FF2B5EF4-FFF2-40B4-BE49-F238E27FC236}">
                  <a16:creationId xmlns:a16="http://schemas.microsoft.com/office/drawing/2014/main" id="{E3F3EAA5-4E15-400B-BBA3-82B3F49A21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2" name="Rectangle 381">
              <a:extLst>
                <a:ext uri="{FF2B5EF4-FFF2-40B4-BE49-F238E27FC236}">
                  <a16:creationId xmlns:a16="http://schemas.microsoft.com/office/drawing/2014/main" id="{72BA2E40-BE9B-4C54-9CDD-40EE804CC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84" name="Rectangle 383">
            <a:extLst>
              <a:ext uri="{FF2B5EF4-FFF2-40B4-BE49-F238E27FC236}">
                <a16:creationId xmlns:a16="http://schemas.microsoft.com/office/drawing/2014/main" id="{0DA909B4-15FF-46A6-8A7F-7AEF977FE9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517897"/>
            <a:ext cx="11111729" cy="585796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9" name="Google Shape;369;g138e3eea24f_0_178" descr="What homework will look like "/>
          <p:cNvSpPr txBox="1">
            <a:spLocks noGrp="1"/>
          </p:cNvSpPr>
          <p:nvPr>
            <p:ph type="title"/>
          </p:nvPr>
        </p:nvSpPr>
        <p:spPr>
          <a:xfrm>
            <a:off x="1057025" y="922644"/>
            <a:ext cx="5040285" cy="1169585"/>
          </a:xfrm>
          <a:prstGeom prst="rect">
            <a:avLst/>
          </a:prstGeom>
        </p:spPr>
        <p:txBody>
          <a:bodyPr spcFirstLastPara="1" lIns="91425" tIns="45700" rIns="91425" bIns="45700" anchor="b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3700" dirty="0">
                <a:latin typeface="Calibri"/>
                <a:ea typeface="Calibri"/>
                <a:cs typeface="Calibri"/>
                <a:sym typeface="Calibri"/>
              </a:rPr>
              <a:t>What homework will look like </a:t>
            </a:r>
            <a:endParaRPr lang="en-GB" sz="3700" dirty="0"/>
          </a:p>
        </p:txBody>
      </p:sp>
      <p:sp>
        <p:nvSpPr>
          <p:cNvPr id="386" name="Rectangle 385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55714" y="2263365"/>
            <a:ext cx="49377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0" name="Google Shape;370;g138e3eea24f_0_178" descr="Regular &#10;Set on ClassCharts &#10;Will vary according to subject but will include&#10;Retrieval practice&#10;Learning vocabulary&#10;Reading tasks &#10;Homework Club: &#10;3.15- 4.15pm Tuesday &amp; Wednesday&#10;In the library &#10;The 25 bus will now stop outside school&#10;"/>
          <p:cNvSpPr txBox="1">
            <a:spLocks noGrp="1"/>
          </p:cNvSpPr>
          <p:nvPr>
            <p:ph type="body" idx="1"/>
          </p:nvPr>
        </p:nvSpPr>
        <p:spPr>
          <a:xfrm>
            <a:off x="1055715" y="2508105"/>
            <a:ext cx="5040285" cy="3632493"/>
          </a:xfrm>
          <a:prstGeom prst="rect">
            <a:avLst/>
          </a:prstGeom>
        </p:spPr>
        <p:txBody>
          <a:bodyPr spcFirstLastPara="1" lIns="91425" tIns="45700" rIns="91425" bIns="45700" anchor="ctr" anchorCtr="0">
            <a:normAutofit/>
          </a:bodyPr>
          <a:lstStyle/>
          <a:p>
            <a:pPr marL="228600" lvl="0" indent="-2286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1700" dirty="0"/>
              <a:t>Regular </a:t>
            </a:r>
          </a:p>
          <a:p>
            <a:pPr marL="228600" lvl="0" indent="-228600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1700" dirty="0"/>
              <a:t>Set on </a:t>
            </a:r>
            <a:r>
              <a:rPr lang="en-GB" sz="1700" dirty="0" err="1"/>
              <a:t>ClassCharts</a:t>
            </a:r>
            <a:r>
              <a:rPr lang="en-GB" sz="1700" dirty="0"/>
              <a:t> </a:t>
            </a:r>
          </a:p>
          <a:p>
            <a:pPr marL="228600" lvl="0" indent="-228600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1700" dirty="0"/>
              <a:t>Will vary according to subject but will include</a:t>
            </a:r>
          </a:p>
          <a:p>
            <a:pPr marL="685800" lvl="1" indent="-228600" rtl="0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1700" dirty="0"/>
              <a:t>Retrieval practice</a:t>
            </a:r>
          </a:p>
          <a:p>
            <a:pPr marL="685800" lvl="1" indent="-228600" rtl="0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1700" dirty="0"/>
              <a:t>Learning vocabulary</a:t>
            </a:r>
          </a:p>
          <a:p>
            <a:pPr marL="685800" lvl="1" indent="-228600" rtl="0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1700" dirty="0"/>
              <a:t>Reading tasks </a:t>
            </a:r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 sz="1700" dirty="0"/>
              <a:t>Homework Club: </a:t>
            </a:r>
          </a:p>
          <a:p>
            <a:pPr marL="685800" lvl="1" indent="-228600" rtl="0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1700" dirty="0"/>
              <a:t>3.15- 4.15pm Tuesday &amp; Wednesday</a:t>
            </a:r>
          </a:p>
          <a:p>
            <a:pPr marL="685800" lvl="1" indent="-228600" rtl="0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1700" dirty="0"/>
              <a:t>In the library </a:t>
            </a:r>
          </a:p>
          <a:p>
            <a:pPr marL="685800" lvl="1" indent="-228600" rtl="0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1700" dirty="0"/>
              <a:t>The 25 bus will now stop outside school</a:t>
            </a:r>
          </a:p>
        </p:txBody>
      </p:sp>
      <p:pic>
        <p:nvPicPr>
          <p:cNvPr id="371" name="Google Shape;371;g138e3eea24f_0_178" descr="Group of students working in library"/>
          <p:cNvPicPr preferRelativeResize="0"/>
          <p:nvPr/>
        </p:nvPicPr>
        <p:blipFill rotWithShape="1">
          <a:blip r:embed="rId3"/>
          <a:srcRect l="14893" r="14594" b="-6"/>
          <a:stretch>
            <a:fillRect/>
          </a:stretch>
        </p:blipFill>
        <p:spPr>
          <a:xfrm>
            <a:off x="6946666" y="774285"/>
            <a:ext cx="2112264" cy="1999673"/>
          </a:xfrm>
          <a:prstGeom prst="rect">
            <a:avLst/>
          </a:prstGeom>
          <a:noFill/>
        </p:spPr>
      </p:pic>
      <p:pic>
        <p:nvPicPr>
          <p:cNvPr id="373" name="Google Shape;373;g138e3eea24f_0_178" descr="Glasses on top of a book"/>
          <p:cNvPicPr preferRelativeResize="0"/>
          <p:nvPr/>
        </p:nvPicPr>
        <p:blipFill rotWithShape="1">
          <a:blip r:embed="rId4"/>
          <a:srcRect l="2773" r="27247" b="1"/>
          <a:stretch>
            <a:fillRect/>
          </a:stretch>
        </p:blipFill>
        <p:spPr>
          <a:xfrm>
            <a:off x="9223523" y="774285"/>
            <a:ext cx="2112264" cy="1999673"/>
          </a:xfrm>
          <a:prstGeom prst="rect">
            <a:avLst/>
          </a:prstGeom>
          <a:noFill/>
        </p:spPr>
      </p:pic>
      <p:pic>
        <p:nvPicPr>
          <p:cNvPr id="372" name="Google Shape;372;g138e3eea24f_0_178" descr="Person working with laptop and notepad"/>
          <p:cNvPicPr preferRelativeResize="0"/>
          <p:nvPr/>
        </p:nvPicPr>
        <p:blipFill rotWithShape="1">
          <a:blip r:embed="rId5"/>
          <a:srcRect l="1855" r="6979" b="2"/>
          <a:stretch>
            <a:fillRect/>
          </a:stretch>
        </p:blipFill>
        <p:spPr>
          <a:xfrm>
            <a:off x="6946667" y="2942704"/>
            <a:ext cx="4389120" cy="3213543"/>
          </a:xfrm>
          <a:prstGeom prst="rect">
            <a:avLst/>
          </a:prstGeom>
          <a:noFill/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BB39E47-331F-12CF-C433-CAACF42F52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96382"/>
          <a:stretch/>
        </p:blipFill>
        <p:spPr>
          <a:xfrm>
            <a:off x="-42829" y="6700780"/>
            <a:ext cx="12234829" cy="157220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C854DE28-DA80-3C53-39A3-E316EB7B4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48749" y="5400500"/>
            <a:ext cx="2943987" cy="109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g138e3eea24f_0_186" descr="Top tips for home learning success"/>
          <p:cNvSpPr txBox="1">
            <a:spLocks noGrp="1"/>
          </p:cNvSpPr>
          <p:nvPr>
            <p:ph type="title"/>
          </p:nvPr>
        </p:nvSpPr>
        <p:spPr>
          <a:xfrm>
            <a:off x="2648988" y="939800"/>
            <a:ext cx="8112000" cy="909000"/>
          </a:xfrm>
          <a:prstGeom prst="rect">
            <a:avLst/>
          </a:prstGeom>
          <a:gradFill>
            <a:gsLst>
              <a:gs pos="0">
                <a:srgbClr val="FFDC9B"/>
              </a:gs>
              <a:gs pos="50000">
                <a:srgbClr val="FFD68D"/>
              </a:gs>
              <a:gs pos="100000">
                <a:srgbClr val="FFD478"/>
              </a:gs>
            </a:gsLst>
            <a:lin ang="5400012" scaled="0"/>
          </a:gradFill>
          <a:ln w="9525" cap="flat" cmpd="sng">
            <a:solidFill>
              <a:schemeClr val="accent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Top tips for home learning success</a:t>
            </a:r>
            <a:endParaRPr dirty="0"/>
          </a:p>
        </p:txBody>
      </p:sp>
      <p:sp>
        <p:nvSpPr>
          <p:cNvPr id="379" name="Google Shape;379;g138e3eea24f_0_186" descr="Find somewhere quiet to work&#10;Free yourself from distractions: TV, phones, friends, social media etc&#10;If you find music helps you focus, choose music WITHOUT lyrics! &#10;"/>
          <p:cNvSpPr txBox="1">
            <a:spLocks noGrp="1"/>
          </p:cNvSpPr>
          <p:nvPr>
            <p:ph type="body" idx="1"/>
          </p:nvPr>
        </p:nvSpPr>
        <p:spPr>
          <a:xfrm>
            <a:off x="649800" y="2607401"/>
            <a:ext cx="10831000" cy="240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Find somewhere quiet to work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Free yourself from distractions: TV, phones, friends, social media etc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If you find music helps you focus, choose music WITHOUT lyrics! </a:t>
            </a:r>
            <a:endParaRPr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</p:txBody>
      </p:sp>
      <p:pic>
        <p:nvPicPr>
          <p:cNvPr id="381" name="Google Shape;381;g138e3eea24f_0_186" descr="A desk and chair in a room&#10;&#10;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294329">
            <a:off x="-110475" y="106641"/>
            <a:ext cx="2576946" cy="1932709"/>
          </a:xfrm>
          <a:prstGeom prst="rect">
            <a:avLst/>
          </a:prstGeom>
          <a:noFill/>
          <a:ln>
            <a:noFill/>
          </a:ln>
        </p:spPr>
      </p:pic>
      <p:sp>
        <p:nvSpPr>
          <p:cNvPr id="383" name="Google Shape;383;g138e3eea24f_0_186" descr="General good practice for learning: eat a healthy diet, get a good night’s sleep and exercise regularly, all of these reduce stress. &#10;"/>
          <p:cNvSpPr/>
          <p:nvPr/>
        </p:nvSpPr>
        <p:spPr>
          <a:xfrm>
            <a:off x="710065" y="5144338"/>
            <a:ext cx="6983100" cy="1200300"/>
          </a:xfrm>
          <a:prstGeom prst="rect">
            <a:avLst/>
          </a:prstGeom>
          <a:gradFill>
            <a:gsLst>
              <a:gs pos="0">
                <a:srgbClr val="5F82CA"/>
              </a:gs>
              <a:gs pos="50000">
                <a:srgbClr val="3C70CA"/>
              </a:gs>
              <a:gs pos="100000">
                <a:srgbClr val="2E60B9"/>
              </a:gs>
            </a:gsLst>
            <a:lin ang="5400012" scaled="0"/>
          </a:gradFill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General good practice for learning: eat a healthy diet, get a good night’s sleep and exercise regularly, all of these reduce </a:t>
            </a:r>
            <a:r>
              <a:rPr lang="en-GB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stress</a:t>
            </a:r>
            <a:r>
              <a:rPr lang="en-GB" sz="2400" b="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8EAFAF2-49AB-0369-0EF7-8847957CC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6382"/>
          <a:stretch/>
        </p:blipFill>
        <p:spPr>
          <a:xfrm>
            <a:off x="-42829" y="6700780"/>
            <a:ext cx="12234829" cy="157220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B2B141ED-25B7-FB52-F15B-623BA1EC5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48749" y="5400500"/>
            <a:ext cx="2943987" cy="109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>
          <a:extLst>
            <a:ext uri="{FF2B5EF4-FFF2-40B4-BE49-F238E27FC236}">
              <a16:creationId xmlns:a16="http://schemas.microsoft.com/office/drawing/2014/main" id="{808D80CD-8607-E418-6159-ED3B58B62A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9DBFB73-147B-C3F4-E45F-EEC6E034E9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6382"/>
          <a:stretch/>
        </p:blipFill>
        <p:spPr>
          <a:xfrm>
            <a:off x="-42829" y="6700780"/>
            <a:ext cx="12234829" cy="157220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7CCD93C1-EDDD-A3DA-C5EB-66E83A2B7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48013" y="0"/>
            <a:ext cx="2943987" cy="109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 descr="Final thought…">
            <a:extLst>
              <a:ext uri="{FF2B5EF4-FFF2-40B4-BE49-F238E27FC236}">
                <a16:creationId xmlns:a16="http://schemas.microsoft.com/office/drawing/2014/main" id="{48323560-161E-8A35-401B-2E051828C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Final thought…</a:t>
            </a:r>
          </a:p>
        </p:txBody>
      </p:sp>
      <p:graphicFrame>
        <p:nvGraphicFramePr>
          <p:cNvPr id="9" name="Content Placeholder 6">
            <a:extLst>
              <a:ext uri="{FF2B5EF4-FFF2-40B4-BE49-F238E27FC236}">
                <a16:creationId xmlns:a16="http://schemas.microsoft.com/office/drawing/2014/main" id="{7DAFA52D-8466-8339-0AA6-E74782EB5B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38068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6392687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A292AEA-2528-46C0-B426-95822B6141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B7B198-E4DF-43CD-AD8C-199884323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BE67753-EA0E-4819-8D22-0B6600CF7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76D63AC-0421-45EC-B383-E79A61A78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997A32E-7032-4107-9C8B-99DB59EDD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43BB27F-1470-42CA-91FF-D94BC691C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997B002-17FD-47B3-A06A-76802FE15C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401EA35-9D2E-43B7-860F-EBB8A6C3E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8C44827-3D81-4FF9-B4A5-5650D1B20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613D97F-F6DF-4D32-AD91-209A80E7A2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82B0ED5C-927D-4C5F-8F27-1B403820B9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 descr="Thank you for coming!"/>
          <p:cNvSpPr>
            <a:spLocks noGrp="1"/>
          </p:cNvSpPr>
          <p:nvPr>
            <p:ph type="title"/>
          </p:nvPr>
        </p:nvSpPr>
        <p:spPr>
          <a:xfrm>
            <a:off x="3502731" y="1542402"/>
            <a:ext cx="5186842" cy="23879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Thank you for coming!</a:t>
            </a:r>
          </a:p>
        </p:txBody>
      </p:sp>
      <p:sp>
        <p:nvSpPr>
          <p:cNvPr id="5" name="Rectangle 4" descr="#MECEFamily&#10;">
            <a:extLst>
              <a:ext uri="{FF2B5EF4-FFF2-40B4-BE49-F238E27FC236}">
                <a16:creationId xmlns:a16="http://schemas.microsoft.com/office/drawing/2014/main" id="{0E72674E-8212-4CDD-873A-21598DFAC68B}"/>
              </a:ext>
            </a:extLst>
          </p:cNvPr>
          <p:cNvSpPr/>
          <p:nvPr/>
        </p:nvSpPr>
        <p:spPr>
          <a:xfrm>
            <a:off x="2960914" y="4136571"/>
            <a:ext cx="6522211" cy="13321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8000" b="1" kern="120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#MECEFamily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7F87F1B-42BA-4AC7-A4E2-41544DDB2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4155"/>
            <a:ext cx="2514948" cy="2174333"/>
            <a:chOff x="-305" y="-4155"/>
            <a:chExt cx="2514948" cy="2174333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8B53067-4E48-4E71-A6A9-A8CAABAFBF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6D1A0D3-4BB8-41D9-9CE7-2884C83F44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1E20F06-3B09-4B89-A36B-AB8BFBCCA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DAE6C3D7-7D5B-4926-877D-45F117BB6B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967346A5-7569-4F15-AB5D-BE3DADF192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685727" y="4683666"/>
            <a:ext cx="2514948" cy="2174333"/>
            <a:chOff x="-305" y="-4155"/>
            <a:chExt cx="2514948" cy="2174333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E1951533-A568-4765-AB1F-F71D9AFD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7214F52-4F3F-4C96-A62E-F1401D6C0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023146A1-291C-4FA0-AB5B-EB04D4239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62977932-2B03-4899-8306-5002CEE68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124CF7E5-9F23-CD7A-538C-6CA14D6C5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48013" y="5452526"/>
            <a:ext cx="2943987" cy="109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8401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82cc6ac-e1c8-41fc-91d3-1ffdeda6a90f">
      <Terms xmlns="http://schemas.microsoft.com/office/infopath/2007/PartnerControls"/>
    </lcf76f155ced4ddcb4097134ff3c332f>
    <TaxCatchAll xmlns="323b33cd-442a-4b6a-a981-fa2b6e98baad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142E669E56664194999475BB402F48" ma:contentTypeVersion="14" ma:contentTypeDescription="Create a new document." ma:contentTypeScope="" ma:versionID="c1218eeb2f0b4494b6ec72090579c1c4">
  <xsd:schema xmlns:xsd="http://www.w3.org/2001/XMLSchema" xmlns:xs="http://www.w3.org/2001/XMLSchema" xmlns:p="http://schemas.microsoft.com/office/2006/metadata/properties" xmlns:ns2="c82cc6ac-e1c8-41fc-91d3-1ffdeda6a90f" xmlns:ns3="323b33cd-442a-4b6a-a981-fa2b6e98baad" targetNamespace="http://schemas.microsoft.com/office/2006/metadata/properties" ma:root="true" ma:fieldsID="8f72322b458786f923118e44157a43da" ns2:_="" ns3:_="">
    <xsd:import namespace="c82cc6ac-e1c8-41fc-91d3-1ffdeda6a90f"/>
    <xsd:import namespace="323b33cd-442a-4b6a-a981-fa2b6e98baa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2cc6ac-e1c8-41fc-91d3-1ffdeda6a90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37c1d713-f519-464f-a927-aa0d181828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3b33cd-442a-4b6a-a981-fa2b6e98baad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70c06928-e41e-404c-93e9-06650adcbb90}" ma:internalName="TaxCatchAll" ma:showField="CatchAllData" ma:web="323b33cd-442a-4b6a-a981-fa2b6e98baa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5DB38D8-6B84-46B2-AD0B-A462616E9164}">
  <ds:schemaRefs>
    <ds:schemaRef ds:uri="4143f599-698e-4acc-a5b9-d4a66e02be11"/>
    <ds:schemaRef ds:uri="e1ef9219-5b73-49db-adf3-6d47895106d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64E0853-FD6F-4EB8-99C6-4CB4D98CEBAD}"/>
</file>

<file path=customXml/itemProps3.xml><?xml version="1.0" encoding="utf-8"?>
<ds:datastoreItem xmlns:ds="http://schemas.openxmlformats.org/officeDocument/2006/customXml" ds:itemID="{5B25B3EA-098B-489D-947F-B531C967A507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3969095b-c5bd-40ec-a248-1821207561f4}" enabled="0" method="" siteId="{3969095b-c5bd-40ec-a248-1821207561f4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</TotalTime>
  <Words>2003</Words>
  <Application>Microsoft Office PowerPoint</Application>
  <PresentationFormat>Widescreen</PresentationFormat>
  <Paragraphs>280</Paragraphs>
  <Slides>26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Aptos</vt:lpstr>
      <vt:lpstr>Aptos Display</vt:lpstr>
      <vt:lpstr>Arial</vt:lpstr>
      <vt:lpstr>Calibri</vt:lpstr>
      <vt:lpstr>Poppins</vt:lpstr>
      <vt:lpstr>Wingdings</vt:lpstr>
      <vt:lpstr>office theme</vt:lpstr>
      <vt:lpstr>1_Office Theme</vt:lpstr>
      <vt:lpstr>Yr9 Parent Information Evening </vt:lpstr>
      <vt:lpstr>PowerPoint Presentation</vt:lpstr>
      <vt:lpstr>GCSE Results – August 2025</vt:lpstr>
      <vt:lpstr>PowerPoint Presentation</vt:lpstr>
      <vt:lpstr>A fantastic start!</vt:lpstr>
      <vt:lpstr>Our Expectations</vt:lpstr>
      <vt:lpstr>When you think of Year 9, You think of…</vt:lpstr>
      <vt:lpstr>When We think of Year 9, We think of…</vt:lpstr>
      <vt:lpstr>The Options Process</vt:lpstr>
      <vt:lpstr>The Year 9 Journey…</vt:lpstr>
      <vt:lpstr>Academic Development</vt:lpstr>
      <vt:lpstr>Keeping in contact with us</vt:lpstr>
      <vt:lpstr>Year 9</vt:lpstr>
      <vt:lpstr>Year 9 Tutor Programme</vt:lpstr>
      <vt:lpstr>Year 9 Tutors</vt:lpstr>
      <vt:lpstr>Communication &amp; Partnership</vt:lpstr>
      <vt:lpstr>Class Charts </vt:lpstr>
      <vt:lpstr>Attendance </vt:lpstr>
      <vt:lpstr>Teaching and Learning at MECE </vt:lpstr>
      <vt:lpstr>PowerPoint Presentation</vt:lpstr>
      <vt:lpstr>Improving your long term memory </vt:lpstr>
      <vt:lpstr>Learning at home</vt:lpstr>
      <vt:lpstr>What homework will look like </vt:lpstr>
      <vt:lpstr>Top tips for home learning success</vt:lpstr>
      <vt:lpstr>Final thought…</vt:lpstr>
      <vt:lpstr>Thank you for coming!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Jackson</dc:creator>
  <cp:lastModifiedBy>L Dunn</cp:lastModifiedBy>
  <cp:revision>6</cp:revision>
  <dcterms:created xsi:type="dcterms:W3CDTF">2013-07-15T20:26:40Z</dcterms:created>
  <dcterms:modified xsi:type="dcterms:W3CDTF">2025-09-29T09:27:36Z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0x01010074142E669E56664194999475BB402F48</vt:lpwstr>
  </property>
</Properties>
</file>